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2"/>
  </p:notesMasterIdLst>
  <p:handoutMasterIdLst>
    <p:handoutMasterId r:id="rId23"/>
  </p:handoutMasterIdLst>
  <p:sldIdLst>
    <p:sldId id="256" r:id="rId2"/>
    <p:sldId id="309" r:id="rId3"/>
    <p:sldId id="290" r:id="rId4"/>
    <p:sldId id="330" r:id="rId5"/>
    <p:sldId id="295" r:id="rId6"/>
    <p:sldId id="340" r:id="rId7"/>
    <p:sldId id="337" r:id="rId8"/>
    <p:sldId id="341" r:id="rId9"/>
    <p:sldId id="260" r:id="rId10"/>
    <p:sldId id="334" r:id="rId11"/>
    <p:sldId id="343" r:id="rId12"/>
    <p:sldId id="342" r:id="rId13"/>
    <p:sldId id="335" r:id="rId14"/>
    <p:sldId id="332" r:id="rId15"/>
    <p:sldId id="329" r:id="rId16"/>
    <p:sldId id="346" r:id="rId17"/>
    <p:sldId id="299" r:id="rId18"/>
    <p:sldId id="319" r:id="rId19"/>
    <p:sldId id="315" r:id="rId20"/>
    <p:sldId id="323" r:id="rId2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2476" autoAdjust="0"/>
  </p:normalViewPr>
  <p:slideViewPr>
    <p:cSldViewPr>
      <p:cViewPr varScale="1">
        <p:scale>
          <a:sx n="104" d="100"/>
          <a:sy n="104" d="100"/>
        </p:scale>
        <p:origin x="13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2" y="0"/>
            <a:ext cx="2946135" cy="496253"/>
          </a:xfrm>
          <a:prstGeom prst="rect">
            <a:avLst/>
          </a:prstGeom>
          <a:noFill/>
          <a:ln w="9525">
            <a:noFill/>
            <a:miter lim="800000"/>
            <a:headEnd/>
            <a:tailEnd/>
          </a:ln>
          <a:effectLst/>
        </p:spPr>
        <p:txBody>
          <a:bodyPr vert="horz" wrap="square" lIns="89940" tIns="44970" rIns="89940" bIns="44970" numCol="1" anchor="t" anchorCtr="0" compatLnSpc="1">
            <a:prstTxWarp prst="textNoShape">
              <a:avLst/>
            </a:prstTxWarp>
          </a:bodyPr>
          <a:lstStyle>
            <a:lvl1pPr>
              <a:defRPr sz="1200">
                <a:latin typeface="Arial" charset="0"/>
              </a:defRPr>
            </a:lvl1pPr>
          </a:lstStyle>
          <a:p>
            <a:endParaRPr lang="en-GB" dirty="0"/>
          </a:p>
        </p:txBody>
      </p:sp>
      <p:sp>
        <p:nvSpPr>
          <p:cNvPr id="29699" name="Rectangle 3"/>
          <p:cNvSpPr>
            <a:spLocks noGrp="1" noChangeArrowheads="1"/>
          </p:cNvSpPr>
          <p:nvPr>
            <p:ph type="dt" sz="quarter" idx="1"/>
          </p:nvPr>
        </p:nvSpPr>
        <p:spPr bwMode="auto">
          <a:xfrm>
            <a:off x="3849957" y="0"/>
            <a:ext cx="2946135" cy="496253"/>
          </a:xfrm>
          <a:prstGeom prst="rect">
            <a:avLst/>
          </a:prstGeom>
          <a:noFill/>
          <a:ln w="9525">
            <a:noFill/>
            <a:miter lim="800000"/>
            <a:headEnd/>
            <a:tailEnd/>
          </a:ln>
          <a:effectLst/>
        </p:spPr>
        <p:txBody>
          <a:bodyPr vert="horz" wrap="square" lIns="89940" tIns="44970" rIns="89940" bIns="44970" numCol="1" anchor="t" anchorCtr="0" compatLnSpc="1">
            <a:prstTxWarp prst="textNoShape">
              <a:avLst/>
            </a:prstTxWarp>
          </a:bodyPr>
          <a:lstStyle>
            <a:lvl1pPr algn="r">
              <a:defRPr sz="1200">
                <a:latin typeface="Arial" charset="0"/>
              </a:defRPr>
            </a:lvl1pPr>
          </a:lstStyle>
          <a:p>
            <a:endParaRPr lang="en-GB" dirty="0"/>
          </a:p>
        </p:txBody>
      </p:sp>
      <p:sp>
        <p:nvSpPr>
          <p:cNvPr id="29700" name="Rectangle 4"/>
          <p:cNvSpPr>
            <a:spLocks noGrp="1" noChangeArrowheads="1"/>
          </p:cNvSpPr>
          <p:nvPr>
            <p:ph type="ftr" sz="quarter" idx="2"/>
          </p:nvPr>
        </p:nvSpPr>
        <p:spPr bwMode="auto">
          <a:xfrm>
            <a:off x="2" y="9428801"/>
            <a:ext cx="2946135" cy="496252"/>
          </a:xfrm>
          <a:prstGeom prst="rect">
            <a:avLst/>
          </a:prstGeom>
          <a:noFill/>
          <a:ln w="9525">
            <a:noFill/>
            <a:miter lim="800000"/>
            <a:headEnd/>
            <a:tailEnd/>
          </a:ln>
          <a:effectLst/>
        </p:spPr>
        <p:txBody>
          <a:bodyPr vert="horz" wrap="square" lIns="89940" tIns="44970" rIns="89940" bIns="44970" numCol="1" anchor="b" anchorCtr="0" compatLnSpc="1">
            <a:prstTxWarp prst="textNoShape">
              <a:avLst/>
            </a:prstTxWarp>
          </a:bodyPr>
          <a:lstStyle>
            <a:lvl1pPr>
              <a:defRPr sz="1200">
                <a:latin typeface="Arial" charset="0"/>
              </a:defRPr>
            </a:lvl1pPr>
          </a:lstStyle>
          <a:p>
            <a:endParaRPr lang="en-GB" dirty="0"/>
          </a:p>
        </p:txBody>
      </p:sp>
      <p:sp>
        <p:nvSpPr>
          <p:cNvPr id="29701" name="Rectangle 5"/>
          <p:cNvSpPr>
            <a:spLocks noGrp="1" noChangeArrowheads="1"/>
          </p:cNvSpPr>
          <p:nvPr>
            <p:ph type="sldNum" sz="quarter" idx="3"/>
          </p:nvPr>
        </p:nvSpPr>
        <p:spPr bwMode="auto">
          <a:xfrm>
            <a:off x="3849957" y="9428801"/>
            <a:ext cx="2946135" cy="496252"/>
          </a:xfrm>
          <a:prstGeom prst="rect">
            <a:avLst/>
          </a:prstGeom>
          <a:noFill/>
          <a:ln w="9525">
            <a:noFill/>
            <a:miter lim="800000"/>
            <a:headEnd/>
            <a:tailEnd/>
          </a:ln>
          <a:effectLst/>
        </p:spPr>
        <p:txBody>
          <a:bodyPr vert="horz" wrap="square" lIns="89940" tIns="44970" rIns="89940" bIns="44970" numCol="1" anchor="b" anchorCtr="0" compatLnSpc="1">
            <a:prstTxWarp prst="textNoShape">
              <a:avLst/>
            </a:prstTxWarp>
          </a:bodyPr>
          <a:lstStyle>
            <a:lvl1pPr algn="r">
              <a:defRPr sz="1200">
                <a:latin typeface="Arial" charset="0"/>
              </a:defRPr>
            </a:lvl1pPr>
          </a:lstStyle>
          <a:p>
            <a:fld id="{A1B6D32F-2CC1-47B3-AFFF-17BB9F3136F5}" type="slidenum">
              <a:rPr lang="en-GB"/>
              <a:pPr/>
              <a:t>‹#›</a:t>
            </a:fld>
            <a:endParaRPr lang="en-GB" dirty="0"/>
          </a:p>
        </p:txBody>
      </p:sp>
    </p:spTree>
    <p:extLst>
      <p:ext uri="{BB962C8B-B14F-4D97-AF65-F5344CB8AC3E}">
        <p14:creationId xmlns:p14="http://schemas.microsoft.com/office/powerpoint/2010/main" val="4065656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63F25C-9AF9-44A0-BA6D-A248C78C75E8}" type="datetimeFigureOut">
              <a:rPr lang="en-GB" smtClean="0"/>
              <a:t>10/10/2019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57A548E-3508-44B9-B85A-7DD9816AA971}" type="slidenum">
              <a:rPr lang="en-GB" smtClean="0"/>
              <a:t>‹#›</a:t>
            </a:fld>
            <a:endParaRPr lang="en-GB"/>
          </a:p>
        </p:txBody>
      </p:sp>
    </p:spTree>
    <p:extLst>
      <p:ext uri="{BB962C8B-B14F-4D97-AF65-F5344CB8AC3E}">
        <p14:creationId xmlns:p14="http://schemas.microsoft.com/office/powerpoint/2010/main" val="24391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2</a:t>
            </a:fld>
            <a:endParaRPr lang="en-GB"/>
          </a:p>
        </p:txBody>
      </p:sp>
    </p:spTree>
    <p:extLst>
      <p:ext uri="{BB962C8B-B14F-4D97-AF65-F5344CB8AC3E}">
        <p14:creationId xmlns:p14="http://schemas.microsoft.com/office/powerpoint/2010/main" val="84219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11</a:t>
            </a:fld>
            <a:endParaRPr lang="en-GB"/>
          </a:p>
        </p:txBody>
      </p:sp>
    </p:spTree>
    <p:extLst>
      <p:ext uri="{BB962C8B-B14F-4D97-AF65-F5344CB8AC3E}">
        <p14:creationId xmlns:p14="http://schemas.microsoft.com/office/powerpoint/2010/main" val="144076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PN</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12</a:t>
            </a:fld>
            <a:endParaRPr lang="en-GB"/>
          </a:p>
        </p:txBody>
      </p:sp>
    </p:spTree>
    <p:extLst>
      <p:ext uri="{BB962C8B-B14F-4D97-AF65-F5344CB8AC3E}">
        <p14:creationId xmlns:p14="http://schemas.microsoft.com/office/powerpoint/2010/main" val="231738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PN</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13</a:t>
            </a:fld>
            <a:endParaRPr lang="en-GB"/>
          </a:p>
        </p:txBody>
      </p:sp>
    </p:spTree>
    <p:extLst>
      <p:ext uri="{BB962C8B-B14F-4D97-AF65-F5344CB8AC3E}">
        <p14:creationId xmlns:p14="http://schemas.microsoft.com/office/powerpoint/2010/main" val="1023280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PN</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14</a:t>
            </a:fld>
            <a:endParaRPr lang="en-GB"/>
          </a:p>
        </p:txBody>
      </p:sp>
    </p:spTree>
    <p:extLst>
      <p:ext uri="{BB962C8B-B14F-4D97-AF65-F5344CB8AC3E}">
        <p14:creationId xmlns:p14="http://schemas.microsoft.com/office/powerpoint/2010/main" val="230027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15</a:t>
            </a:fld>
            <a:endParaRPr lang="en-GB"/>
          </a:p>
        </p:txBody>
      </p:sp>
    </p:spTree>
    <p:extLst>
      <p:ext uri="{BB962C8B-B14F-4D97-AF65-F5344CB8AC3E}">
        <p14:creationId xmlns:p14="http://schemas.microsoft.com/office/powerpoint/2010/main" val="357019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16</a:t>
            </a:fld>
            <a:endParaRPr lang="en-GB"/>
          </a:p>
        </p:txBody>
      </p:sp>
    </p:spTree>
    <p:extLst>
      <p:ext uri="{BB962C8B-B14F-4D97-AF65-F5344CB8AC3E}">
        <p14:creationId xmlns:p14="http://schemas.microsoft.com/office/powerpoint/2010/main" val="313497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17</a:t>
            </a:fld>
            <a:endParaRPr lang="en-GB"/>
          </a:p>
        </p:txBody>
      </p:sp>
    </p:spTree>
    <p:extLst>
      <p:ext uri="{BB962C8B-B14F-4D97-AF65-F5344CB8AC3E}">
        <p14:creationId xmlns:p14="http://schemas.microsoft.com/office/powerpoint/2010/main" val="127363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Phillipa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18</a:t>
            </a:fld>
            <a:endParaRPr lang="en-GB"/>
          </a:p>
        </p:txBody>
      </p:sp>
    </p:spTree>
    <p:extLst>
      <p:ext uri="{BB962C8B-B14F-4D97-AF65-F5344CB8AC3E}">
        <p14:creationId xmlns:p14="http://schemas.microsoft.com/office/powerpoint/2010/main" val="22497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Phillipa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19</a:t>
            </a:fld>
            <a:endParaRPr lang="en-GB"/>
          </a:p>
        </p:txBody>
      </p:sp>
    </p:spTree>
    <p:extLst>
      <p:ext uri="{BB962C8B-B14F-4D97-AF65-F5344CB8AC3E}">
        <p14:creationId xmlns:p14="http://schemas.microsoft.com/office/powerpoint/2010/main" val="366371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3</a:t>
            </a:fld>
            <a:endParaRPr lang="en-GB"/>
          </a:p>
        </p:txBody>
      </p:sp>
    </p:spTree>
    <p:extLst>
      <p:ext uri="{BB962C8B-B14F-4D97-AF65-F5344CB8AC3E}">
        <p14:creationId xmlns:p14="http://schemas.microsoft.com/office/powerpoint/2010/main" val="200726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4</a:t>
            </a:fld>
            <a:endParaRPr lang="en-GB"/>
          </a:p>
        </p:txBody>
      </p:sp>
    </p:spTree>
    <p:extLst>
      <p:ext uri="{BB962C8B-B14F-4D97-AF65-F5344CB8AC3E}">
        <p14:creationId xmlns:p14="http://schemas.microsoft.com/office/powerpoint/2010/main" val="418511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5</a:t>
            </a:fld>
            <a:endParaRPr lang="en-GB"/>
          </a:p>
        </p:txBody>
      </p:sp>
    </p:spTree>
    <p:extLst>
      <p:ext uri="{BB962C8B-B14F-4D97-AF65-F5344CB8AC3E}">
        <p14:creationId xmlns:p14="http://schemas.microsoft.com/office/powerpoint/2010/main" val="65618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6</a:t>
            </a:fld>
            <a:endParaRPr lang="en-GB"/>
          </a:p>
        </p:txBody>
      </p:sp>
    </p:spTree>
    <p:extLst>
      <p:ext uri="{BB962C8B-B14F-4D97-AF65-F5344CB8AC3E}">
        <p14:creationId xmlns:p14="http://schemas.microsoft.com/office/powerpoint/2010/main" val="282841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7</a:t>
            </a:fld>
            <a:endParaRPr lang="en-GB"/>
          </a:p>
        </p:txBody>
      </p:sp>
    </p:spTree>
    <p:extLst>
      <p:ext uri="{BB962C8B-B14F-4D97-AF65-F5344CB8AC3E}">
        <p14:creationId xmlns:p14="http://schemas.microsoft.com/office/powerpoint/2010/main" val="138240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rPr>
              <a:t>MA</a:t>
            </a:r>
          </a:p>
          <a:p>
            <a:endParaRPr lang="en-GB" altLang="en-US" dirty="0" smtClean="0">
              <a:latin typeface="Arial" panose="020B0604020202020204" pitchFamily="34" charset="0"/>
            </a:endParaRPr>
          </a:p>
          <a:p>
            <a:r>
              <a:rPr lang="en-GB" altLang="en-US" dirty="0" smtClean="0">
                <a:latin typeface="Arial" panose="020B0604020202020204" pitchFamily="34" charset="0"/>
              </a:rPr>
              <a:t>Attendance is so important – no work can be sent home to ‘catch up’ as the teaching is on-going and one day feeds into the next.</a:t>
            </a:r>
          </a:p>
          <a:p>
            <a:r>
              <a:rPr lang="en-GB" altLang="en-US" dirty="0" smtClean="0">
                <a:latin typeface="Arial" panose="020B0604020202020204" pitchFamily="34" charset="0"/>
              </a:rPr>
              <a:t>Behaviour is not an issue – we do expect and promote the following learning behaviours</a:t>
            </a:r>
          </a:p>
          <a:p>
            <a:r>
              <a:rPr lang="en-GB" altLang="en-US" dirty="0" smtClean="0">
                <a:latin typeface="Arial" panose="020B0604020202020204" pitchFamily="34" charset="0"/>
              </a:rPr>
              <a:t>Sense of perseverance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Comic Sans MS" panose="030F0702030302020204" pitchFamily="66" charset="0"/>
              </a:defRPr>
            </a:lvl1pPr>
            <a:lvl2pPr marL="742950" indent="-285750" defTabSz="906463">
              <a:defRPr>
                <a:solidFill>
                  <a:schemeClr val="tx1"/>
                </a:solidFill>
                <a:latin typeface="Comic Sans MS" panose="030F0702030302020204" pitchFamily="66" charset="0"/>
              </a:defRPr>
            </a:lvl2pPr>
            <a:lvl3pPr marL="1143000" indent="-228600" defTabSz="906463">
              <a:defRPr>
                <a:solidFill>
                  <a:schemeClr val="tx1"/>
                </a:solidFill>
                <a:latin typeface="Comic Sans MS" panose="030F0702030302020204" pitchFamily="66" charset="0"/>
              </a:defRPr>
            </a:lvl3pPr>
            <a:lvl4pPr marL="1600200" indent="-228600" defTabSz="906463">
              <a:defRPr>
                <a:solidFill>
                  <a:schemeClr val="tx1"/>
                </a:solidFill>
                <a:latin typeface="Comic Sans MS" panose="030F0702030302020204" pitchFamily="66" charset="0"/>
              </a:defRPr>
            </a:lvl4pPr>
            <a:lvl5pPr marL="2057400" indent="-228600" defTabSz="906463">
              <a:defRPr>
                <a:solidFill>
                  <a:schemeClr val="tx1"/>
                </a:solidFill>
                <a:latin typeface="Comic Sans MS" panose="030F0702030302020204" pitchFamily="66" charset="0"/>
              </a:defRPr>
            </a:lvl5pPr>
            <a:lvl6pPr marL="2514600" indent="-228600" defTabSz="906463"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06463"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06463"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06463" eaLnBrk="0" fontAlgn="base" hangingPunct="0">
              <a:spcBef>
                <a:spcPct val="0"/>
              </a:spcBef>
              <a:spcAft>
                <a:spcPct val="0"/>
              </a:spcAft>
              <a:defRPr>
                <a:solidFill>
                  <a:schemeClr val="tx1"/>
                </a:solidFill>
                <a:latin typeface="Comic Sans MS" panose="030F0702030302020204" pitchFamily="66" charset="0"/>
              </a:defRPr>
            </a:lvl9pPr>
          </a:lstStyle>
          <a:p>
            <a:fld id="{FE585416-E0CB-4DF0-9CCB-D2938434774B}" type="slidenum">
              <a:rPr lang="en-GB" altLang="en-US" smtClean="0">
                <a:latin typeface="Arial" panose="020B0604020202020204" pitchFamily="34" charset="0"/>
              </a:rPr>
              <a:pPr/>
              <a:t>8</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37846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9</a:t>
            </a:fld>
            <a:endParaRPr lang="en-GB"/>
          </a:p>
        </p:txBody>
      </p:sp>
    </p:spTree>
    <p:extLst>
      <p:ext uri="{BB962C8B-B14F-4D97-AF65-F5344CB8AC3E}">
        <p14:creationId xmlns:p14="http://schemas.microsoft.com/office/powerpoint/2010/main" val="248586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a:t>
            </a:r>
            <a:endParaRPr lang="en-GB" dirty="0"/>
          </a:p>
        </p:txBody>
      </p:sp>
      <p:sp>
        <p:nvSpPr>
          <p:cNvPr id="4" name="Slide Number Placeholder 3"/>
          <p:cNvSpPr>
            <a:spLocks noGrp="1"/>
          </p:cNvSpPr>
          <p:nvPr>
            <p:ph type="sldNum" sz="quarter" idx="10"/>
          </p:nvPr>
        </p:nvSpPr>
        <p:spPr/>
        <p:txBody>
          <a:bodyPr/>
          <a:lstStyle/>
          <a:p>
            <a:fld id="{F57A548E-3508-44B9-B85A-7DD9816AA971}" type="slidenum">
              <a:rPr lang="en-GB" smtClean="0"/>
              <a:t>10</a:t>
            </a:fld>
            <a:endParaRPr lang="en-GB"/>
          </a:p>
        </p:txBody>
      </p:sp>
    </p:spTree>
    <p:extLst>
      <p:ext uri="{BB962C8B-B14F-4D97-AF65-F5344CB8AC3E}">
        <p14:creationId xmlns:p14="http://schemas.microsoft.com/office/powerpoint/2010/main" val="147598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3105A2-B2D1-466D-BBB6-D1EC4E76730E}" type="slidenum">
              <a:rPr lang="en-GB" smtClean="0"/>
              <a:pPr/>
              <a:t>‹#›</a:t>
            </a:fld>
            <a:endParaRPr lang="en-GB" dirty="0"/>
          </a:p>
        </p:txBody>
      </p:sp>
    </p:spTree>
    <p:extLst>
      <p:ext uri="{BB962C8B-B14F-4D97-AF65-F5344CB8AC3E}">
        <p14:creationId xmlns:p14="http://schemas.microsoft.com/office/powerpoint/2010/main" val="230366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FC58F5-5A9B-4AE0-BC60-084279CB2BD6}" type="slidenum">
              <a:rPr lang="en-GB" smtClean="0"/>
              <a:pPr/>
              <a:t>‹#›</a:t>
            </a:fld>
            <a:endParaRPr lang="en-GB" dirty="0"/>
          </a:p>
        </p:txBody>
      </p:sp>
    </p:spTree>
    <p:extLst>
      <p:ext uri="{BB962C8B-B14F-4D97-AF65-F5344CB8AC3E}">
        <p14:creationId xmlns:p14="http://schemas.microsoft.com/office/powerpoint/2010/main" val="145425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FC58F5-5A9B-4AE0-BC60-084279CB2BD6}"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82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FC58F5-5A9B-4AE0-BC60-084279CB2BD6}" type="slidenum">
              <a:rPr lang="en-GB" smtClean="0"/>
              <a:pPr/>
              <a:t>‹#›</a:t>
            </a:fld>
            <a:endParaRPr lang="en-GB" dirty="0"/>
          </a:p>
        </p:txBody>
      </p:sp>
    </p:spTree>
    <p:extLst>
      <p:ext uri="{BB962C8B-B14F-4D97-AF65-F5344CB8AC3E}">
        <p14:creationId xmlns:p14="http://schemas.microsoft.com/office/powerpoint/2010/main" val="427125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FC58F5-5A9B-4AE0-BC60-084279CB2BD6}"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006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FC58F5-5A9B-4AE0-BC60-084279CB2BD6}" type="slidenum">
              <a:rPr lang="en-GB" smtClean="0"/>
              <a:pPr/>
              <a:t>‹#›</a:t>
            </a:fld>
            <a:endParaRPr lang="en-GB" dirty="0"/>
          </a:p>
        </p:txBody>
      </p:sp>
    </p:spTree>
    <p:extLst>
      <p:ext uri="{BB962C8B-B14F-4D97-AF65-F5344CB8AC3E}">
        <p14:creationId xmlns:p14="http://schemas.microsoft.com/office/powerpoint/2010/main" val="79154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8C47A9-095B-4CAD-AC19-8B1F5DD09E8A}" type="slidenum">
              <a:rPr lang="en-GB" smtClean="0"/>
              <a:pPr/>
              <a:t>‹#›</a:t>
            </a:fld>
            <a:endParaRPr lang="en-GB" dirty="0"/>
          </a:p>
        </p:txBody>
      </p:sp>
    </p:spTree>
    <p:extLst>
      <p:ext uri="{BB962C8B-B14F-4D97-AF65-F5344CB8AC3E}">
        <p14:creationId xmlns:p14="http://schemas.microsoft.com/office/powerpoint/2010/main" val="305067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8AF54-60A9-4B9B-803C-E4150A1B3197}" type="slidenum">
              <a:rPr lang="en-GB" smtClean="0"/>
              <a:pPr/>
              <a:t>‹#›</a:t>
            </a:fld>
            <a:endParaRPr lang="en-GB" dirty="0"/>
          </a:p>
        </p:txBody>
      </p:sp>
    </p:spTree>
    <p:extLst>
      <p:ext uri="{BB962C8B-B14F-4D97-AF65-F5344CB8AC3E}">
        <p14:creationId xmlns:p14="http://schemas.microsoft.com/office/powerpoint/2010/main" val="328571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1DFD7A-CDCD-4BFA-99C0-FBA93D04A052}" type="slidenum">
              <a:rPr lang="en-GB" smtClean="0"/>
              <a:pPr/>
              <a:t>‹#›</a:t>
            </a:fld>
            <a:endParaRPr lang="en-GB" dirty="0"/>
          </a:p>
        </p:txBody>
      </p:sp>
    </p:spTree>
    <p:extLst>
      <p:ext uri="{BB962C8B-B14F-4D97-AF65-F5344CB8AC3E}">
        <p14:creationId xmlns:p14="http://schemas.microsoft.com/office/powerpoint/2010/main" val="219061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4A4CC2-7FB4-4B9C-B09D-5B23910AF423}" type="slidenum">
              <a:rPr lang="en-GB" smtClean="0"/>
              <a:pPr/>
              <a:t>‹#›</a:t>
            </a:fld>
            <a:endParaRPr lang="en-GB" dirty="0"/>
          </a:p>
        </p:txBody>
      </p:sp>
    </p:spTree>
    <p:extLst>
      <p:ext uri="{BB962C8B-B14F-4D97-AF65-F5344CB8AC3E}">
        <p14:creationId xmlns:p14="http://schemas.microsoft.com/office/powerpoint/2010/main" val="229924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4C73A-7F48-4B97-BFF1-C468BAD9B6AD}" type="slidenum">
              <a:rPr lang="en-GB" smtClean="0"/>
              <a:pPr/>
              <a:t>‹#›</a:t>
            </a:fld>
            <a:endParaRPr lang="en-GB" dirty="0"/>
          </a:p>
        </p:txBody>
      </p:sp>
    </p:spTree>
    <p:extLst>
      <p:ext uri="{BB962C8B-B14F-4D97-AF65-F5344CB8AC3E}">
        <p14:creationId xmlns:p14="http://schemas.microsoft.com/office/powerpoint/2010/main" val="206298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58CC36D-92C2-4BDD-81CF-9F83AB22D556}" type="slidenum">
              <a:rPr lang="en-GB" smtClean="0"/>
              <a:pPr/>
              <a:t>‹#›</a:t>
            </a:fld>
            <a:endParaRPr lang="en-GB" dirty="0"/>
          </a:p>
        </p:txBody>
      </p:sp>
    </p:spTree>
    <p:extLst>
      <p:ext uri="{BB962C8B-B14F-4D97-AF65-F5344CB8AC3E}">
        <p14:creationId xmlns:p14="http://schemas.microsoft.com/office/powerpoint/2010/main" val="420046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76C5CE-3D0B-4A70-A8F0-764581124C42}" type="slidenum">
              <a:rPr lang="en-GB" smtClean="0"/>
              <a:pPr/>
              <a:t>‹#›</a:t>
            </a:fld>
            <a:endParaRPr lang="en-GB" dirty="0"/>
          </a:p>
        </p:txBody>
      </p:sp>
    </p:spTree>
    <p:extLst>
      <p:ext uri="{BB962C8B-B14F-4D97-AF65-F5344CB8AC3E}">
        <p14:creationId xmlns:p14="http://schemas.microsoft.com/office/powerpoint/2010/main" val="223834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2A20A6-05BB-48CB-B3B8-BD6B8F540691}" type="slidenum">
              <a:rPr lang="en-GB" smtClean="0"/>
              <a:pPr/>
              <a:t>‹#›</a:t>
            </a:fld>
            <a:endParaRPr lang="en-GB" dirty="0"/>
          </a:p>
        </p:txBody>
      </p:sp>
    </p:spTree>
    <p:extLst>
      <p:ext uri="{BB962C8B-B14F-4D97-AF65-F5344CB8AC3E}">
        <p14:creationId xmlns:p14="http://schemas.microsoft.com/office/powerpoint/2010/main" val="51230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AAAA-F92A-4242-908D-940CC7D7B052}" type="slidenum">
              <a:rPr lang="en-GB" smtClean="0"/>
              <a:pPr/>
              <a:t>‹#›</a:t>
            </a:fld>
            <a:endParaRPr lang="en-GB" dirty="0"/>
          </a:p>
        </p:txBody>
      </p:sp>
    </p:spTree>
    <p:extLst>
      <p:ext uri="{BB962C8B-B14F-4D97-AF65-F5344CB8AC3E}">
        <p14:creationId xmlns:p14="http://schemas.microsoft.com/office/powerpoint/2010/main" val="424780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6324A7-AE45-4AA7-BF68-7C4ABB7CFB4A}" type="slidenum">
              <a:rPr lang="en-GB" smtClean="0"/>
              <a:pPr/>
              <a:t>‹#›</a:t>
            </a:fld>
            <a:endParaRPr lang="en-GB" dirty="0"/>
          </a:p>
        </p:txBody>
      </p:sp>
    </p:spTree>
    <p:extLst>
      <p:ext uri="{BB962C8B-B14F-4D97-AF65-F5344CB8AC3E}">
        <p14:creationId xmlns:p14="http://schemas.microsoft.com/office/powerpoint/2010/main" val="331447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DFC58F5-5A9B-4AE0-BC60-084279CB2BD6}" type="slidenum">
              <a:rPr lang="en-GB" smtClean="0"/>
              <a:pPr/>
              <a:t>‹#›</a:t>
            </a:fld>
            <a:endParaRPr lang="en-GB" dirty="0"/>
          </a:p>
        </p:txBody>
      </p:sp>
    </p:spTree>
    <p:extLst>
      <p:ext uri="{BB962C8B-B14F-4D97-AF65-F5344CB8AC3E}">
        <p14:creationId xmlns:p14="http://schemas.microsoft.com/office/powerpoint/2010/main" val="39348277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jpe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27584" y="1534638"/>
            <a:ext cx="7264722" cy="2200498"/>
          </a:xfrm>
        </p:spPr>
        <p:txBody>
          <a:bodyPr>
            <a:noAutofit/>
          </a:bodyPr>
          <a:lstStyle/>
          <a:p>
            <a:endParaRPr lang="en-GB" sz="4400" dirty="0" smtClean="0">
              <a:latin typeface="Calibri" pitchFamily="34" charset="0"/>
            </a:endParaRPr>
          </a:p>
          <a:p>
            <a:r>
              <a:rPr lang="en-GB" sz="4400" b="1" dirty="0" smtClean="0">
                <a:solidFill>
                  <a:schemeClr val="tx1"/>
                </a:solidFill>
                <a:latin typeface="SassoonPrimaryInfant" pitchFamily="2" charset="0"/>
              </a:rPr>
              <a:t>Welcome to Key Stage One</a:t>
            </a:r>
          </a:p>
          <a:p>
            <a:endParaRPr lang="en-GB" sz="4400" b="1" dirty="0" smtClean="0">
              <a:latin typeface="SassoonPrimaryInfant" pitchFamily="2" charset="0"/>
            </a:endParaRPr>
          </a:p>
          <a:p>
            <a:endParaRPr lang="en-GB" sz="4400" b="1" dirty="0">
              <a:latin typeface="SassoonPrimaryInfant" pitchFamily="2" charset="0"/>
            </a:endParaRPr>
          </a:p>
          <a:p>
            <a:endParaRPr lang="en-GB" sz="4400" b="1" dirty="0">
              <a:latin typeface="SassoonPrimaryInfant" pitchFamily="2" charset="0"/>
            </a:endParaRPr>
          </a:p>
        </p:txBody>
      </p:sp>
      <p:pic>
        <p:nvPicPr>
          <p:cNvPr id="5" name="Picture 4"/>
          <p:cNvPicPr>
            <a:picLocks noChangeAspect="1"/>
          </p:cNvPicPr>
          <p:nvPr/>
        </p:nvPicPr>
        <p:blipFill>
          <a:blip r:embed="rId2"/>
          <a:stretch>
            <a:fillRect/>
          </a:stretch>
        </p:blipFill>
        <p:spPr>
          <a:xfrm>
            <a:off x="4644008" y="3861048"/>
            <a:ext cx="1800200" cy="1857610"/>
          </a:xfrm>
          <a:prstGeom prst="rect">
            <a:avLst/>
          </a:prstGeom>
        </p:spPr>
      </p:pic>
      <p:pic>
        <p:nvPicPr>
          <p:cNvPr id="4"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336001"/>
            <a:ext cx="2592288" cy="2907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cience-all.com/images/children-clipart/children-clipart-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072">
            <a:off x="232709" y="389412"/>
            <a:ext cx="1630695" cy="781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16632"/>
            <a:ext cx="9252520" cy="2303463"/>
          </a:xfrm>
        </p:spPr>
        <p:txBody>
          <a:bodyPr>
            <a:noAutofit/>
          </a:bodyPr>
          <a:lstStyle/>
          <a:p>
            <a:pPr algn="ctr">
              <a:lnSpc>
                <a:spcPct val="90000"/>
              </a:lnSpc>
              <a:buNone/>
            </a:pPr>
            <a:r>
              <a:rPr lang="en-GB" sz="2400" dirty="0" smtClean="0">
                <a:latin typeface="SassoonPrimaryInfant" pitchFamily="2" charset="0"/>
              </a:rPr>
              <a:t>    </a:t>
            </a:r>
            <a:r>
              <a:rPr lang="en-GB" sz="2400" b="1" dirty="0" smtClean="0">
                <a:latin typeface="SassoonPrimaryInfant" pitchFamily="2" charset="0"/>
              </a:rPr>
              <a:t>What will your child be learning?</a:t>
            </a:r>
            <a:endParaRPr lang="en-GB" sz="2400" dirty="0">
              <a:latin typeface="SassoonPrimaryInfant" pitchFamily="2" charset="0"/>
            </a:endParaRPr>
          </a:p>
          <a:p>
            <a:pPr marL="0" indent="0">
              <a:lnSpc>
                <a:spcPct val="120000"/>
              </a:lnSpc>
              <a:buClr>
                <a:schemeClr val="accent3"/>
              </a:buClr>
              <a:buNone/>
              <a:defRPr/>
            </a:pPr>
            <a:endParaRPr lang="en-GB" sz="2000" dirty="0">
              <a:latin typeface="Calibri" pitchFamily="34" charset="0"/>
            </a:endParaRPr>
          </a:p>
        </p:txBody>
      </p:sp>
      <p:sp>
        <p:nvSpPr>
          <p:cNvPr id="10244" name="Text Box 4"/>
          <p:cNvSpPr txBox="1">
            <a:spLocks noChangeArrowheads="1"/>
          </p:cNvSpPr>
          <p:nvPr/>
        </p:nvSpPr>
        <p:spPr bwMode="auto">
          <a:xfrm>
            <a:off x="2087724" y="3357563"/>
            <a:ext cx="4608512" cy="366712"/>
          </a:xfrm>
          <a:prstGeom prst="rect">
            <a:avLst/>
          </a:prstGeom>
          <a:noFill/>
          <a:ln w="9525">
            <a:noFill/>
            <a:miter lim="800000"/>
            <a:headEnd/>
            <a:tailEnd/>
          </a:ln>
          <a:effectLst/>
        </p:spPr>
        <p:txBody>
          <a:bodyPr>
            <a:spAutoFit/>
          </a:bodyPr>
          <a:lstStyle/>
          <a:p>
            <a:endParaRPr lang="en-US" dirty="0"/>
          </a:p>
        </p:txBody>
      </p:sp>
      <p:sp>
        <p:nvSpPr>
          <p:cNvPr id="10245" name="Text Box 5"/>
          <p:cNvSpPr txBox="1">
            <a:spLocks noChangeArrowheads="1"/>
          </p:cNvSpPr>
          <p:nvPr/>
        </p:nvSpPr>
        <p:spPr bwMode="auto">
          <a:xfrm>
            <a:off x="189705" y="628763"/>
            <a:ext cx="7848872" cy="4647426"/>
          </a:xfrm>
          <a:prstGeom prst="rect">
            <a:avLst/>
          </a:prstGeom>
          <a:noFill/>
          <a:ln w="9525">
            <a:noFill/>
            <a:miter lim="800000"/>
            <a:headEnd/>
            <a:tailEnd/>
          </a:ln>
          <a:effectLst/>
        </p:spPr>
        <p:txBody>
          <a:bodyPr wrap="square">
            <a:spAutoFit/>
          </a:bodyPr>
          <a:lstStyle/>
          <a:p>
            <a:pPr algn="ctr">
              <a:spcBef>
                <a:spcPts val="0"/>
              </a:spcBef>
            </a:pPr>
            <a:r>
              <a:rPr lang="en-GB" sz="2000" b="1" u="sng" dirty="0" smtClean="0">
                <a:latin typeface="SassoonPrimaryInfant" pitchFamily="2" charset="0"/>
              </a:rPr>
              <a:t>English</a:t>
            </a:r>
            <a:endParaRPr lang="en-GB" sz="2000" dirty="0" smtClean="0">
              <a:latin typeface="SassoonPrimaryInfant" pitchFamily="2" charset="0"/>
            </a:endParaRPr>
          </a:p>
          <a:p>
            <a:pPr algn="ctr">
              <a:spcBef>
                <a:spcPts val="0"/>
              </a:spcBef>
            </a:pPr>
            <a:r>
              <a:rPr lang="en-GB" u="sng" dirty="0" smtClean="0">
                <a:latin typeface="SassoonPrimaryInfant" pitchFamily="2" charset="0"/>
              </a:rPr>
              <a:t>Reading</a:t>
            </a:r>
          </a:p>
          <a:p>
            <a:pPr algn="ctr">
              <a:spcBef>
                <a:spcPts val="0"/>
              </a:spcBef>
            </a:pPr>
            <a:endParaRPr lang="en-GB" u="sng" dirty="0">
              <a:latin typeface="SassoonPrimaryInfant" pitchFamily="2" charset="0"/>
            </a:endParaRPr>
          </a:p>
          <a:p>
            <a:pPr marL="285750" indent="-285750">
              <a:spcBef>
                <a:spcPts val="0"/>
              </a:spcBef>
              <a:buFont typeface="Arial" panose="020B0604020202020204" pitchFamily="34" charset="0"/>
              <a:buChar char="•"/>
            </a:pPr>
            <a:r>
              <a:rPr lang="en-GB" sz="2400" dirty="0" smtClean="0">
                <a:latin typeface="SassoonPrimaryInfant" pitchFamily="2" charset="0"/>
              </a:rPr>
              <a:t>Daily Phonics Teaching in Y1 and Y2 – Letters and Sounds programme. </a:t>
            </a:r>
          </a:p>
          <a:p>
            <a:pPr marL="285750" indent="-285750">
              <a:spcBef>
                <a:spcPts val="0"/>
              </a:spcBef>
              <a:buFont typeface="Arial" panose="020B0604020202020204" pitchFamily="34" charset="0"/>
              <a:buChar char="•"/>
            </a:pPr>
            <a:r>
              <a:rPr lang="en-GB" sz="2400" dirty="0" smtClean="0">
                <a:latin typeface="SassoonPrimaryInfant" pitchFamily="2" charset="0"/>
              </a:rPr>
              <a:t>Daily guided reading sessions with a teacher.</a:t>
            </a:r>
          </a:p>
          <a:p>
            <a:pPr marL="285750" indent="-285750">
              <a:spcBef>
                <a:spcPts val="0"/>
              </a:spcBef>
              <a:buFont typeface="Arial" panose="020B0604020202020204" pitchFamily="34" charset="0"/>
              <a:buChar char="•"/>
            </a:pPr>
            <a:r>
              <a:rPr lang="en-GB" sz="2400" dirty="0" smtClean="0">
                <a:latin typeface="SassoonPrimaryInfant" pitchFamily="2" charset="0"/>
              </a:rPr>
              <a:t>Book band levels – children will move through these once they have completed all objectives in that band. </a:t>
            </a:r>
          </a:p>
          <a:p>
            <a:pPr marL="285750" indent="-285750">
              <a:spcBef>
                <a:spcPts val="0"/>
              </a:spcBef>
              <a:buFont typeface="Arial" panose="020B0604020202020204" pitchFamily="34" charset="0"/>
              <a:buChar char="•"/>
            </a:pPr>
            <a:r>
              <a:rPr lang="en-GB" sz="2400" dirty="0" smtClean="0">
                <a:latin typeface="SassoonPrimaryInfant" pitchFamily="2" charset="0"/>
              </a:rPr>
              <a:t>Individual </a:t>
            </a:r>
            <a:r>
              <a:rPr lang="en-GB" sz="2400" dirty="0">
                <a:latin typeface="SassoonPrimaryInfant" pitchFamily="2" charset="0"/>
              </a:rPr>
              <a:t>reading </a:t>
            </a:r>
            <a:r>
              <a:rPr lang="en-GB" sz="2400" dirty="0" smtClean="0">
                <a:latin typeface="SassoonPrimaryInfant" pitchFamily="2" charset="0"/>
              </a:rPr>
              <a:t>opportunities 1:1 with an adult.</a:t>
            </a:r>
          </a:p>
          <a:p>
            <a:pPr marL="285750" indent="-285750">
              <a:spcBef>
                <a:spcPts val="0"/>
              </a:spcBef>
              <a:buFont typeface="Arial" panose="020B0604020202020204" pitchFamily="34" charset="0"/>
              <a:buChar char="•"/>
            </a:pPr>
            <a:r>
              <a:rPr lang="en-GB" sz="2400" dirty="0" smtClean="0">
                <a:latin typeface="SassoonPrimaryInfant" pitchFamily="2" charset="0"/>
              </a:rPr>
              <a:t>Whole class reading sessions (Reading Buddies)</a:t>
            </a:r>
          </a:p>
          <a:p>
            <a:pPr marL="285750" indent="-285750">
              <a:spcBef>
                <a:spcPts val="0"/>
              </a:spcBef>
              <a:buFont typeface="Arial" panose="020B0604020202020204" pitchFamily="34" charset="0"/>
              <a:buChar char="•"/>
            </a:pPr>
            <a:r>
              <a:rPr lang="en-GB" sz="2400" dirty="0" smtClean="0">
                <a:latin typeface="SassoonPrimaryInfant" pitchFamily="2" charset="0"/>
              </a:rPr>
              <a:t>Year Two reading for understanding – focus on inference and deduction through reading comprehensions etc.</a:t>
            </a:r>
          </a:p>
          <a:p>
            <a:pPr marL="285750" indent="-285750">
              <a:spcBef>
                <a:spcPts val="0"/>
              </a:spcBef>
              <a:buFont typeface="Arial" panose="020B0604020202020204" pitchFamily="34" charset="0"/>
              <a:buChar char="•"/>
            </a:pPr>
            <a:r>
              <a:rPr lang="en-GB" sz="2400" dirty="0" smtClean="0">
                <a:latin typeface="SassoonPrimaryInfant" pitchFamily="2" charset="0"/>
              </a:rPr>
              <a:t>Class readers</a:t>
            </a:r>
            <a:endParaRPr lang="en-GB" sz="2800" dirty="0">
              <a:latin typeface="SassoonPrimaryInfant" pitchFamily="2" charset="0"/>
            </a:endParaRPr>
          </a:p>
        </p:txBody>
      </p:sp>
      <p:pic>
        <p:nvPicPr>
          <p:cNvPr id="4098" name="Picture 2" descr="Image result for talk 4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794" y="5275421"/>
            <a:ext cx="2328294" cy="6067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etters and sou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5" y="476672"/>
            <a:ext cx="1091293" cy="7275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oxford reading 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38" y="168275"/>
            <a:ext cx="610048" cy="9209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1972287" y="5065470"/>
            <a:ext cx="4464496" cy="1445699"/>
          </a:xfrm>
          <a:prstGeom prst="rect">
            <a:avLst/>
          </a:prstGeom>
        </p:spPr>
      </p:pic>
    </p:spTree>
    <p:extLst>
      <p:ext uri="{BB962C8B-B14F-4D97-AF65-F5344CB8AC3E}">
        <p14:creationId xmlns:p14="http://schemas.microsoft.com/office/powerpoint/2010/main" val="20490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anim calcmode="lin" valueType="num">
                                      <p:cBhvr additive="base">
                                        <p:cTn id="11"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5">
                                            <p:txEl>
                                              <p:pRg st="3" end="3"/>
                                            </p:txEl>
                                          </p:spTgt>
                                        </p:tgtEl>
                                        <p:attrNameLst>
                                          <p:attrName>style.visibility</p:attrName>
                                        </p:attrNameLst>
                                      </p:cBhvr>
                                      <p:to>
                                        <p:strVal val="visible"/>
                                      </p:to>
                                    </p:set>
                                    <p:anim calcmode="lin" valueType="num">
                                      <p:cBhvr additive="base">
                                        <p:cTn id="15" dur="5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5">
                                            <p:txEl>
                                              <p:pRg st="4" end="4"/>
                                            </p:txEl>
                                          </p:spTgt>
                                        </p:tgtEl>
                                        <p:attrNameLst>
                                          <p:attrName>style.visibility</p:attrName>
                                        </p:attrNameLst>
                                      </p:cBhvr>
                                      <p:to>
                                        <p:strVal val="visible"/>
                                      </p:to>
                                    </p:set>
                                    <p:anim calcmode="lin" valueType="num">
                                      <p:cBhvr additive="base">
                                        <p:cTn id="19" dur="500" fill="hold"/>
                                        <p:tgtEl>
                                          <p:spTgt spid="1024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5">
                                            <p:txEl>
                                              <p:pRg st="5" end="5"/>
                                            </p:txEl>
                                          </p:spTgt>
                                        </p:tgtEl>
                                        <p:attrNameLst>
                                          <p:attrName>style.visibility</p:attrName>
                                        </p:attrNameLst>
                                      </p:cBhvr>
                                      <p:to>
                                        <p:strVal val="visible"/>
                                      </p:to>
                                    </p:set>
                                    <p:anim calcmode="lin" valueType="num">
                                      <p:cBhvr additive="base">
                                        <p:cTn id="23" dur="500" fill="hold"/>
                                        <p:tgtEl>
                                          <p:spTgt spid="1024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45">
                                            <p:txEl>
                                              <p:pRg st="6" end="6"/>
                                            </p:txEl>
                                          </p:spTgt>
                                        </p:tgtEl>
                                        <p:attrNameLst>
                                          <p:attrName>style.visibility</p:attrName>
                                        </p:attrNameLst>
                                      </p:cBhvr>
                                      <p:to>
                                        <p:strVal val="visible"/>
                                      </p:to>
                                    </p:set>
                                    <p:anim calcmode="lin" valueType="num">
                                      <p:cBhvr additive="base">
                                        <p:cTn id="27" dur="500" fill="hold"/>
                                        <p:tgtEl>
                                          <p:spTgt spid="1024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45">
                                            <p:txEl>
                                              <p:pRg st="7" end="7"/>
                                            </p:txEl>
                                          </p:spTgt>
                                        </p:tgtEl>
                                        <p:attrNameLst>
                                          <p:attrName>style.visibility</p:attrName>
                                        </p:attrNameLst>
                                      </p:cBhvr>
                                      <p:to>
                                        <p:strVal val="visible"/>
                                      </p:to>
                                    </p:set>
                                    <p:anim calcmode="lin" valueType="num">
                                      <p:cBhvr additive="base">
                                        <p:cTn id="31" dur="500" fill="hold"/>
                                        <p:tgtEl>
                                          <p:spTgt spid="1024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245">
                                            <p:txEl>
                                              <p:pRg st="8" end="8"/>
                                            </p:txEl>
                                          </p:spTgt>
                                        </p:tgtEl>
                                        <p:attrNameLst>
                                          <p:attrName>style.visibility</p:attrName>
                                        </p:attrNameLst>
                                      </p:cBhvr>
                                      <p:to>
                                        <p:strVal val="visible"/>
                                      </p:to>
                                    </p:set>
                                    <p:anim calcmode="lin" valueType="num">
                                      <p:cBhvr additive="base">
                                        <p:cTn id="35" dur="500" fill="hold"/>
                                        <p:tgtEl>
                                          <p:spTgt spid="1024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45">
                                            <p:txEl>
                                              <p:pRg st="9" end="9"/>
                                            </p:txEl>
                                          </p:spTgt>
                                        </p:tgtEl>
                                        <p:attrNameLst>
                                          <p:attrName>style.visibility</p:attrName>
                                        </p:attrNameLst>
                                      </p:cBhvr>
                                      <p:to>
                                        <p:strVal val="visible"/>
                                      </p:to>
                                    </p:set>
                                    <p:anim calcmode="lin" valueType="num">
                                      <p:cBhvr additive="base">
                                        <p:cTn id="39" dur="500" fill="hold"/>
                                        <p:tgtEl>
                                          <p:spTgt spid="1024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4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950" y="333375"/>
            <a:ext cx="9251950" cy="703263"/>
          </a:xfrm>
        </p:spPr>
        <p:txBody>
          <a:bodyPr/>
          <a:lstStyle/>
          <a:p>
            <a:pPr algn="ctr" eaLnBrk="1" hangingPunct="1"/>
            <a:r>
              <a:rPr lang="en-GB" altLang="en-US" dirty="0" smtClean="0">
                <a:solidFill>
                  <a:schemeClr val="tx1"/>
                </a:solidFill>
                <a:latin typeface="SassoonPrimaryInfant" pitchFamily="2" charset="0"/>
              </a:rPr>
              <a:t>Guided Reading</a:t>
            </a:r>
          </a:p>
        </p:txBody>
      </p:sp>
      <p:sp>
        <p:nvSpPr>
          <p:cNvPr id="36867" name="Rectangle 6"/>
          <p:cNvSpPr>
            <a:spLocks noChangeArrowheads="1"/>
          </p:cNvSpPr>
          <p:nvPr/>
        </p:nvSpPr>
        <p:spPr bwMode="auto">
          <a:xfrm>
            <a:off x="467544" y="1123228"/>
            <a:ext cx="7686675"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nSpc>
                <a:spcPct val="150000"/>
              </a:lnSpc>
              <a:spcBef>
                <a:spcPct val="0"/>
              </a:spcBef>
              <a:buClrTx/>
              <a:buSzTx/>
              <a:buFontTx/>
              <a:buNone/>
            </a:pPr>
            <a:r>
              <a:rPr lang="en-GB" altLang="en-US" dirty="0" smtClean="0">
                <a:solidFill>
                  <a:schemeClr val="tx1"/>
                </a:solidFill>
                <a:latin typeface="SassoonPrimaryInfant" pitchFamily="2" charset="0"/>
              </a:rPr>
              <a:t>Your child will read in a guided reading group once a week with their teacher. </a:t>
            </a:r>
            <a:r>
              <a:rPr lang="en-GB" dirty="0" smtClean="0">
                <a:latin typeface="SassoonPrimaryInfant" pitchFamily="2" charset="0"/>
              </a:rPr>
              <a:t>They </a:t>
            </a:r>
            <a:r>
              <a:rPr lang="en-GB" dirty="0">
                <a:latin typeface="SassoonPrimaryInfant" pitchFamily="2" charset="0"/>
              </a:rPr>
              <a:t>will work with a small number of children to analyse a text in detail, making sure each child can read each word and discussing meaning of the text with them</a:t>
            </a:r>
            <a:r>
              <a:rPr lang="en-GB" dirty="0" smtClean="0">
                <a:latin typeface="SassoonPrimaryInfant" pitchFamily="2" charset="0"/>
              </a:rPr>
              <a:t>.</a:t>
            </a:r>
          </a:p>
          <a:p>
            <a:pPr>
              <a:lnSpc>
                <a:spcPct val="150000"/>
              </a:lnSpc>
              <a:spcBef>
                <a:spcPct val="0"/>
              </a:spcBef>
              <a:buClrTx/>
              <a:buSzTx/>
              <a:buFontTx/>
              <a:buNone/>
            </a:pPr>
            <a:r>
              <a:rPr lang="en-GB" dirty="0">
                <a:latin typeface="SassoonPrimaryInfant" pitchFamily="2" charset="0"/>
              </a:rPr>
              <a:t>Children will be divided into ability groups, according to their reading levels. The teacher will choose a set of books for the group she or he is reading with, that is appropriate to their level</a:t>
            </a:r>
            <a:r>
              <a:rPr lang="en-GB" dirty="0" smtClean="0">
                <a:latin typeface="SassoonPrimaryInfant" pitchFamily="2" charset="0"/>
              </a:rPr>
              <a:t>.</a:t>
            </a:r>
          </a:p>
          <a:p>
            <a:pPr>
              <a:buNone/>
            </a:pPr>
            <a:r>
              <a:rPr lang="en-GB" dirty="0" smtClean="0">
                <a:solidFill>
                  <a:schemeClr val="tx1"/>
                </a:solidFill>
                <a:latin typeface="SassoonPrimaryInfant" pitchFamily="2" charset="0"/>
              </a:rPr>
              <a:t>Two parts of a guided reading session:</a:t>
            </a:r>
          </a:p>
          <a:p>
            <a:pPr>
              <a:buNone/>
            </a:pPr>
            <a:r>
              <a:rPr lang="en-GB" b="1" dirty="0" smtClean="0">
                <a:latin typeface="SassoonPrimaryInfant" pitchFamily="2" charset="0"/>
              </a:rPr>
              <a:t>Decoding -</a:t>
            </a:r>
            <a:r>
              <a:rPr lang="en-GB" dirty="0" smtClean="0">
                <a:latin typeface="SassoonPrimaryInfant" pitchFamily="2" charset="0"/>
              </a:rPr>
              <a:t> </a:t>
            </a:r>
            <a:r>
              <a:rPr lang="en-GB" dirty="0">
                <a:latin typeface="SassoonPrimaryInfant" pitchFamily="2" charset="0"/>
              </a:rPr>
              <a:t>literally turning a written word into a spoken </a:t>
            </a:r>
            <a:r>
              <a:rPr lang="en-GB" dirty="0" smtClean="0">
                <a:latin typeface="SassoonPrimaryInfant" pitchFamily="2" charset="0"/>
              </a:rPr>
              <a:t>word. Teachers </a:t>
            </a:r>
            <a:r>
              <a:rPr lang="en-GB" dirty="0">
                <a:latin typeface="SassoonPrimaryInfant" pitchFamily="2" charset="0"/>
              </a:rPr>
              <a:t>will teach children how to decode by encouraging them to split a word up and sound out all the separate sounds. They may also ask them to look at the picture to help them. </a:t>
            </a:r>
            <a:endParaRPr lang="en-GB" dirty="0" smtClean="0">
              <a:latin typeface="SassoonPrimaryInfant" pitchFamily="2" charset="0"/>
            </a:endParaRPr>
          </a:p>
          <a:p>
            <a:pPr>
              <a:buNone/>
            </a:pPr>
            <a:r>
              <a:rPr lang="en-GB" b="1" dirty="0" smtClean="0">
                <a:latin typeface="SassoonPrimaryInfant" pitchFamily="2" charset="0"/>
              </a:rPr>
              <a:t>Comprehension</a:t>
            </a:r>
            <a:r>
              <a:rPr lang="en-GB" dirty="0">
                <a:latin typeface="SassoonPrimaryInfant" pitchFamily="2" charset="0"/>
              </a:rPr>
              <a:t> </a:t>
            </a:r>
            <a:r>
              <a:rPr lang="en-GB" dirty="0" smtClean="0">
                <a:latin typeface="SassoonPrimaryInfant" pitchFamily="2" charset="0"/>
              </a:rPr>
              <a:t>- </a:t>
            </a:r>
            <a:r>
              <a:rPr lang="en-GB" dirty="0">
                <a:latin typeface="SassoonPrimaryInfant" pitchFamily="2" charset="0"/>
              </a:rPr>
              <a:t>understanding what has been read and being able to talk or write about it. </a:t>
            </a:r>
          </a:p>
          <a:p>
            <a:pPr algn="ctr">
              <a:lnSpc>
                <a:spcPct val="150000"/>
              </a:lnSpc>
              <a:spcBef>
                <a:spcPct val="0"/>
              </a:spcBef>
              <a:buClrTx/>
              <a:buSzTx/>
              <a:buFontTx/>
              <a:buNone/>
            </a:pPr>
            <a:endParaRPr lang="en-GB" altLang="en-US" dirty="0">
              <a:solidFill>
                <a:schemeClr val="tx1"/>
              </a:solidFill>
              <a:latin typeface="SassoonPrimaryInfant" pitchFamily="2" charset="0"/>
            </a:endParaRPr>
          </a:p>
        </p:txBody>
      </p:sp>
      <p:pic>
        <p:nvPicPr>
          <p:cNvPr id="5" name="Picture 4"/>
          <p:cNvPicPr>
            <a:picLocks noChangeAspect="1"/>
          </p:cNvPicPr>
          <p:nvPr/>
        </p:nvPicPr>
        <p:blipFill>
          <a:blip r:embed="rId3"/>
          <a:stretch>
            <a:fillRect/>
          </a:stretch>
        </p:blipFill>
        <p:spPr>
          <a:xfrm>
            <a:off x="323528" y="62024"/>
            <a:ext cx="2506944" cy="811802"/>
          </a:xfrm>
          <a:prstGeom prst="rect">
            <a:avLst/>
          </a:prstGeom>
        </p:spPr>
      </p:pic>
    </p:spTree>
    <p:extLst>
      <p:ext uri="{BB962C8B-B14F-4D97-AF65-F5344CB8AC3E}">
        <p14:creationId xmlns:p14="http://schemas.microsoft.com/office/powerpoint/2010/main" val="2706669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16632"/>
            <a:ext cx="9252520" cy="2303463"/>
          </a:xfrm>
        </p:spPr>
        <p:txBody>
          <a:bodyPr>
            <a:noAutofit/>
          </a:bodyPr>
          <a:lstStyle/>
          <a:p>
            <a:pPr algn="ctr">
              <a:lnSpc>
                <a:spcPct val="90000"/>
              </a:lnSpc>
              <a:buNone/>
            </a:pPr>
            <a:r>
              <a:rPr lang="en-GB" sz="2400" dirty="0" smtClean="0">
                <a:latin typeface="SassoonPrimaryInfant" pitchFamily="2" charset="0"/>
              </a:rPr>
              <a:t>    </a:t>
            </a:r>
            <a:r>
              <a:rPr lang="en-GB" sz="2400" b="1" dirty="0" smtClean="0">
                <a:latin typeface="SassoonPrimaryInfant" pitchFamily="2" charset="0"/>
              </a:rPr>
              <a:t>What will your child be learning?</a:t>
            </a:r>
            <a:endParaRPr lang="en-GB" sz="2400" dirty="0">
              <a:latin typeface="SassoonPrimaryInfant" pitchFamily="2" charset="0"/>
            </a:endParaRPr>
          </a:p>
          <a:p>
            <a:pPr marL="0" indent="0">
              <a:lnSpc>
                <a:spcPct val="120000"/>
              </a:lnSpc>
              <a:buClr>
                <a:schemeClr val="accent3"/>
              </a:buClr>
              <a:buNone/>
              <a:defRPr/>
            </a:pPr>
            <a:endParaRPr lang="en-GB" sz="2000" dirty="0">
              <a:latin typeface="Calibri" pitchFamily="34" charset="0"/>
            </a:endParaRPr>
          </a:p>
        </p:txBody>
      </p:sp>
      <p:sp>
        <p:nvSpPr>
          <p:cNvPr id="10244" name="Text Box 4"/>
          <p:cNvSpPr txBox="1">
            <a:spLocks noChangeArrowheads="1"/>
          </p:cNvSpPr>
          <p:nvPr/>
        </p:nvSpPr>
        <p:spPr bwMode="auto">
          <a:xfrm>
            <a:off x="2087724" y="3357563"/>
            <a:ext cx="4608512" cy="366712"/>
          </a:xfrm>
          <a:prstGeom prst="rect">
            <a:avLst/>
          </a:prstGeom>
          <a:noFill/>
          <a:ln w="9525">
            <a:noFill/>
            <a:miter lim="800000"/>
            <a:headEnd/>
            <a:tailEnd/>
          </a:ln>
          <a:effectLst/>
        </p:spPr>
        <p:txBody>
          <a:bodyPr>
            <a:spAutoFit/>
          </a:bodyPr>
          <a:lstStyle/>
          <a:p>
            <a:endParaRPr lang="en-US" dirty="0"/>
          </a:p>
        </p:txBody>
      </p:sp>
      <p:sp>
        <p:nvSpPr>
          <p:cNvPr id="10245" name="Text Box 5"/>
          <p:cNvSpPr txBox="1">
            <a:spLocks noChangeArrowheads="1"/>
          </p:cNvSpPr>
          <p:nvPr/>
        </p:nvSpPr>
        <p:spPr bwMode="auto">
          <a:xfrm>
            <a:off x="282374" y="414082"/>
            <a:ext cx="7848872" cy="3231654"/>
          </a:xfrm>
          <a:prstGeom prst="rect">
            <a:avLst/>
          </a:prstGeom>
          <a:noFill/>
          <a:ln w="9525">
            <a:noFill/>
            <a:miter lim="800000"/>
            <a:headEnd/>
            <a:tailEnd/>
          </a:ln>
          <a:effectLst/>
        </p:spPr>
        <p:txBody>
          <a:bodyPr wrap="square">
            <a:spAutoFit/>
          </a:bodyPr>
          <a:lstStyle/>
          <a:p>
            <a:pPr algn="ctr">
              <a:spcBef>
                <a:spcPts val="0"/>
              </a:spcBef>
            </a:pPr>
            <a:r>
              <a:rPr lang="en-GB" sz="2000" b="1" u="sng" dirty="0" smtClean="0">
                <a:latin typeface="SassoonPrimaryInfant" pitchFamily="2" charset="0"/>
              </a:rPr>
              <a:t>English</a:t>
            </a:r>
            <a:endParaRPr lang="en-GB" sz="2000" dirty="0" smtClean="0">
              <a:latin typeface="SassoonPrimaryInfant" pitchFamily="2" charset="0"/>
            </a:endParaRPr>
          </a:p>
          <a:p>
            <a:pPr algn="ctr">
              <a:spcBef>
                <a:spcPts val="0"/>
              </a:spcBef>
            </a:pPr>
            <a:r>
              <a:rPr lang="en-GB" u="sng" dirty="0" smtClean="0">
                <a:latin typeface="SassoonPrimaryInfant" pitchFamily="2" charset="0"/>
              </a:rPr>
              <a:t>Writing</a:t>
            </a:r>
          </a:p>
          <a:p>
            <a:pPr algn="ctr">
              <a:spcBef>
                <a:spcPts val="0"/>
              </a:spcBef>
            </a:pPr>
            <a:endParaRPr lang="en-GB" u="sng" dirty="0">
              <a:latin typeface="SassoonPrimaryInfant" pitchFamily="2" charset="0"/>
            </a:endParaRPr>
          </a:p>
          <a:p>
            <a:pPr marL="285750" indent="-285750">
              <a:spcBef>
                <a:spcPts val="0"/>
              </a:spcBef>
              <a:buFont typeface="Arial" panose="020B0604020202020204" pitchFamily="34" charset="0"/>
              <a:buChar char="•"/>
            </a:pPr>
            <a:r>
              <a:rPr lang="en-GB" sz="2400" dirty="0" smtClean="0">
                <a:latin typeface="SassoonPrimaryInfant" pitchFamily="2" charset="0"/>
              </a:rPr>
              <a:t>Talk 4 Writing, Read Write Perform and ‘short burst’ </a:t>
            </a:r>
            <a:r>
              <a:rPr lang="en-GB" sz="2400" dirty="0">
                <a:latin typeface="SassoonPrimaryInfant" pitchFamily="2" charset="0"/>
              </a:rPr>
              <a:t>w</a:t>
            </a:r>
            <a:r>
              <a:rPr lang="en-GB" sz="2400" dirty="0" smtClean="0">
                <a:latin typeface="SassoonPrimaryInfant" pitchFamily="2" charset="0"/>
              </a:rPr>
              <a:t>riting opportunities.</a:t>
            </a:r>
          </a:p>
          <a:p>
            <a:pPr marL="285750" indent="-285750">
              <a:spcBef>
                <a:spcPts val="0"/>
              </a:spcBef>
              <a:buFont typeface="Arial" panose="020B0604020202020204" pitchFamily="34" charset="0"/>
              <a:buChar char="•"/>
            </a:pPr>
            <a:r>
              <a:rPr lang="en-GB" sz="2400" dirty="0" smtClean="0">
                <a:latin typeface="SassoonPrimaryInfant" pitchFamily="2" charset="0"/>
              </a:rPr>
              <a:t>Emphasis on immersion in reading </a:t>
            </a:r>
          </a:p>
          <a:p>
            <a:pPr marL="285750" indent="-285750">
              <a:spcBef>
                <a:spcPts val="0"/>
              </a:spcBef>
              <a:buFont typeface="Arial" panose="020B0604020202020204" pitchFamily="34" charset="0"/>
              <a:buChar char="•"/>
            </a:pPr>
            <a:r>
              <a:rPr lang="en-GB" sz="2400" dirty="0" smtClean="0">
                <a:latin typeface="SassoonPrimaryInfant" pitchFamily="2" charset="0"/>
              </a:rPr>
              <a:t>Emphasis on </a:t>
            </a:r>
            <a:r>
              <a:rPr lang="en-GB" sz="2400" b="1" dirty="0" smtClean="0">
                <a:latin typeface="SassoonPrimaryInfant" pitchFamily="2" charset="0"/>
              </a:rPr>
              <a:t>audience</a:t>
            </a:r>
            <a:r>
              <a:rPr lang="en-GB" sz="2400" dirty="0" smtClean="0">
                <a:latin typeface="SassoonPrimaryInfant" pitchFamily="2" charset="0"/>
              </a:rPr>
              <a:t> and </a:t>
            </a:r>
            <a:r>
              <a:rPr lang="en-GB" sz="2400" b="1" dirty="0" smtClean="0">
                <a:latin typeface="SassoonPrimaryInfant" pitchFamily="2" charset="0"/>
              </a:rPr>
              <a:t>purpose</a:t>
            </a:r>
          </a:p>
          <a:p>
            <a:pPr marL="285750" indent="-285750">
              <a:spcBef>
                <a:spcPts val="0"/>
              </a:spcBef>
              <a:buFont typeface="Arial" panose="020B0604020202020204" pitchFamily="34" charset="0"/>
              <a:buChar char="•"/>
            </a:pPr>
            <a:r>
              <a:rPr lang="en-GB" sz="2400" dirty="0" smtClean="0">
                <a:latin typeface="SassoonPrimaryInfant" pitchFamily="2" charset="0"/>
              </a:rPr>
              <a:t>Spelling rules and HFW focus</a:t>
            </a:r>
          </a:p>
          <a:p>
            <a:pPr>
              <a:spcBef>
                <a:spcPts val="0"/>
              </a:spcBef>
            </a:pPr>
            <a:r>
              <a:rPr lang="en-GB" sz="2800" b="1" dirty="0">
                <a:latin typeface="SassoonPrimaryInfant" pitchFamily="2" charset="0"/>
              </a:rPr>
              <a:t> </a:t>
            </a:r>
            <a:r>
              <a:rPr lang="en-GB" sz="2800" b="1" dirty="0" smtClean="0">
                <a:latin typeface="SassoonPrimaryInfant" pitchFamily="2" charset="0"/>
              </a:rPr>
              <a:t>    Y1 Example				</a:t>
            </a:r>
            <a:endParaRPr lang="en-GB" sz="2800" b="1" dirty="0">
              <a:latin typeface="SassoonPrimaryInfant" pitchFamily="2" charset="0"/>
            </a:endParaRPr>
          </a:p>
        </p:txBody>
      </p:sp>
      <p:pic>
        <p:nvPicPr>
          <p:cNvPr id="4098" name="Picture 2" descr="Image result for talk 4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74" y="662059"/>
            <a:ext cx="2328294" cy="6067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etters and sou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408" y="168275"/>
            <a:ext cx="1091293" cy="727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47131" y="3509949"/>
            <a:ext cx="2529567" cy="3183983"/>
          </a:xfrm>
          <a:prstGeom prst="rect">
            <a:avLst/>
          </a:prstGeom>
        </p:spPr>
      </p:pic>
      <p:pic>
        <p:nvPicPr>
          <p:cNvPr id="4" name="Picture 3"/>
          <p:cNvPicPr>
            <a:picLocks noChangeAspect="1"/>
          </p:cNvPicPr>
          <p:nvPr/>
        </p:nvPicPr>
        <p:blipFill>
          <a:blip r:embed="rId6"/>
          <a:stretch>
            <a:fillRect/>
          </a:stretch>
        </p:blipFill>
        <p:spPr>
          <a:xfrm>
            <a:off x="5903967" y="2420095"/>
            <a:ext cx="2589634" cy="4095850"/>
          </a:xfrm>
          <a:prstGeom prst="rect">
            <a:avLst/>
          </a:prstGeom>
        </p:spPr>
      </p:pic>
      <p:sp>
        <p:nvSpPr>
          <p:cNvPr id="5" name="TextBox 4"/>
          <p:cNvSpPr txBox="1"/>
          <p:nvPr/>
        </p:nvSpPr>
        <p:spPr>
          <a:xfrm>
            <a:off x="6168676" y="1944221"/>
            <a:ext cx="2220375" cy="523220"/>
          </a:xfrm>
          <a:prstGeom prst="rect">
            <a:avLst/>
          </a:prstGeom>
          <a:noFill/>
        </p:spPr>
        <p:txBody>
          <a:bodyPr wrap="square" rtlCol="0">
            <a:spAutoFit/>
          </a:bodyPr>
          <a:lstStyle/>
          <a:p>
            <a:r>
              <a:rPr lang="en-GB" sz="2800" b="1" dirty="0" smtClean="0">
                <a:latin typeface="SassoonPrimaryInfant" pitchFamily="2" charset="0"/>
              </a:rPr>
              <a:t>Y2 Example</a:t>
            </a:r>
            <a:endParaRPr lang="en-GB" sz="2800" b="1" dirty="0">
              <a:latin typeface="SassoonPrimaryInfant" pitchFamily="2" charset="0"/>
            </a:endParaRPr>
          </a:p>
        </p:txBody>
      </p:sp>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5437291" y="581317"/>
            <a:ext cx="1956159" cy="687046"/>
          </a:xfrm>
          <a:prstGeom prst="rect">
            <a:avLst/>
          </a:prstGeom>
        </p:spPr>
      </p:pic>
      <p:pic>
        <p:nvPicPr>
          <p:cNvPr id="1026" name="Picture 2" descr="Image result for spelling sh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324" y="193043"/>
            <a:ext cx="2059412" cy="35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05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anim calcmode="lin" valueType="num">
                                      <p:cBhvr additive="base">
                                        <p:cTn id="11"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5">
                                            <p:txEl>
                                              <p:pRg st="3" end="3"/>
                                            </p:txEl>
                                          </p:spTgt>
                                        </p:tgtEl>
                                        <p:attrNameLst>
                                          <p:attrName>style.visibility</p:attrName>
                                        </p:attrNameLst>
                                      </p:cBhvr>
                                      <p:to>
                                        <p:strVal val="visible"/>
                                      </p:to>
                                    </p:set>
                                    <p:anim calcmode="lin" valueType="num">
                                      <p:cBhvr additive="base">
                                        <p:cTn id="15" dur="5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245">
                                            <p:txEl>
                                              <p:pRg st="4" end="4"/>
                                            </p:txEl>
                                          </p:spTgt>
                                        </p:tgtEl>
                                        <p:attrNameLst>
                                          <p:attrName>style.visibility</p:attrName>
                                        </p:attrNameLst>
                                      </p:cBhvr>
                                      <p:to>
                                        <p:strVal val="visible"/>
                                      </p:to>
                                    </p:set>
                                    <p:anim calcmode="lin" valueType="num">
                                      <p:cBhvr additive="base">
                                        <p:cTn id="19" dur="500" fill="hold"/>
                                        <p:tgtEl>
                                          <p:spTgt spid="1024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245">
                                            <p:txEl>
                                              <p:pRg st="5" end="5"/>
                                            </p:txEl>
                                          </p:spTgt>
                                        </p:tgtEl>
                                        <p:attrNameLst>
                                          <p:attrName>style.visibility</p:attrName>
                                        </p:attrNameLst>
                                      </p:cBhvr>
                                      <p:to>
                                        <p:strVal val="visible"/>
                                      </p:to>
                                    </p:set>
                                    <p:anim calcmode="lin" valueType="num">
                                      <p:cBhvr additive="base">
                                        <p:cTn id="23" dur="500" fill="hold"/>
                                        <p:tgtEl>
                                          <p:spTgt spid="1024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45">
                                            <p:txEl>
                                              <p:pRg st="6" end="6"/>
                                            </p:txEl>
                                          </p:spTgt>
                                        </p:tgtEl>
                                        <p:attrNameLst>
                                          <p:attrName>style.visibility</p:attrName>
                                        </p:attrNameLst>
                                      </p:cBhvr>
                                      <p:to>
                                        <p:strVal val="visible"/>
                                      </p:to>
                                    </p:set>
                                    <p:anim calcmode="lin" valueType="num">
                                      <p:cBhvr additive="base">
                                        <p:cTn id="27" dur="500" fill="hold"/>
                                        <p:tgtEl>
                                          <p:spTgt spid="1024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45">
                                            <p:txEl>
                                              <p:pRg st="7" end="7"/>
                                            </p:txEl>
                                          </p:spTgt>
                                        </p:tgtEl>
                                        <p:attrNameLst>
                                          <p:attrName>style.visibility</p:attrName>
                                        </p:attrNameLst>
                                      </p:cBhvr>
                                      <p:to>
                                        <p:strVal val="visible"/>
                                      </p:to>
                                    </p:set>
                                    <p:anim calcmode="lin" valueType="num">
                                      <p:cBhvr additive="base">
                                        <p:cTn id="31" dur="500" fill="hold"/>
                                        <p:tgtEl>
                                          <p:spTgt spid="1024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209086"/>
            <a:ext cx="9252520" cy="2303463"/>
          </a:xfrm>
        </p:spPr>
        <p:txBody>
          <a:bodyPr>
            <a:noAutofit/>
          </a:bodyPr>
          <a:lstStyle/>
          <a:p>
            <a:pPr algn="ctr">
              <a:lnSpc>
                <a:spcPct val="90000"/>
              </a:lnSpc>
              <a:buNone/>
            </a:pPr>
            <a:r>
              <a:rPr lang="en-GB" sz="2400" dirty="0" smtClean="0"/>
              <a:t>    </a:t>
            </a:r>
            <a:r>
              <a:rPr lang="en-GB" sz="2400" b="1" dirty="0" smtClean="0"/>
              <a:t>What will your child be learning?</a:t>
            </a:r>
            <a:endParaRPr lang="en-GB" sz="2400" dirty="0"/>
          </a:p>
          <a:p>
            <a:pPr marL="0" indent="0">
              <a:lnSpc>
                <a:spcPct val="120000"/>
              </a:lnSpc>
              <a:buClr>
                <a:schemeClr val="accent3"/>
              </a:buClr>
              <a:buNone/>
              <a:defRPr/>
            </a:pPr>
            <a:endParaRPr lang="en-GB" sz="2000" dirty="0">
              <a:latin typeface="Calibri" pitchFamily="34" charset="0"/>
            </a:endParaRPr>
          </a:p>
        </p:txBody>
      </p:sp>
      <p:sp>
        <p:nvSpPr>
          <p:cNvPr id="10244" name="Text Box 4"/>
          <p:cNvSpPr txBox="1">
            <a:spLocks noChangeArrowheads="1"/>
          </p:cNvSpPr>
          <p:nvPr/>
        </p:nvSpPr>
        <p:spPr bwMode="auto">
          <a:xfrm>
            <a:off x="2087724" y="3357563"/>
            <a:ext cx="4608512" cy="366712"/>
          </a:xfrm>
          <a:prstGeom prst="rect">
            <a:avLst/>
          </a:prstGeom>
          <a:noFill/>
          <a:ln w="9525">
            <a:noFill/>
            <a:miter lim="800000"/>
            <a:headEnd/>
            <a:tailEnd/>
          </a:ln>
          <a:effectLst/>
        </p:spPr>
        <p:txBody>
          <a:bodyPr>
            <a:spAutoFit/>
          </a:bodyPr>
          <a:lstStyle/>
          <a:p>
            <a:endParaRPr lang="en-US" dirty="0"/>
          </a:p>
        </p:txBody>
      </p:sp>
      <p:sp>
        <p:nvSpPr>
          <p:cNvPr id="10245" name="Text Box 5"/>
          <p:cNvSpPr txBox="1">
            <a:spLocks noChangeArrowheads="1"/>
          </p:cNvSpPr>
          <p:nvPr/>
        </p:nvSpPr>
        <p:spPr bwMode="auto">
          <a:xfrm>
            <a:off x="322945" y="1001762"/>
            <a:ext cx="7848872" cy="5078313"/>
          </a:xfrm>
          <a:prstGeom prst="rect">
            <a:avLst/>
          </a:prstGeom>
          <a:noFill/>
          <a:ln w="9525">
            <a:noFill/>
            <a:miter lim="800000"/>
            <a:headEnd/>
            <a:tailEnd/>
          </a:ln>
          <a:effectLst/>
        </p:spPr>
        <p:txBody>
          <a:bodyPr wrap="square">
            <a:spAutoFit/>
          </a:bodyPr>
          <a:lstStyle/>
          <a:p>
            <a:pPr>
              <a:spcBef>
                <a:spcPct val="50000"/>
              </a:spcBef>
            </a:pPr>
            <a:r>
              <a:rPr lang="en-GB" b="1" u="sng" dirty="0" smtClean="0">
                <a:latin typeface="SassoonPrimaryInfant" pitchFamily="2" charset="0"/>
              </a:rPr>
              <a:t>Maths</a:t>
            </a:r>
          </a:p>
          <a:p>
            <a:pPr>
              <a:spcBef>
                <a:spcPct val="50000"/>
              </a:spcBef>
            </a:pPr>
            <a:r>
              <a:rPr lang="en-GB" dirty="0" smtClean="0">
                <a:latin typeface="SassoonPrimaryInfant" pitchFamily="2" charset="0"/>
              </a:rPr>
              <a:t>Our Maths planning focuses on the Maths Mastery approach. We follow the White Rose Hub scheme which is underpinned and mirrored in our ethos that everyone can succeed in mathematics.</a:t>
            </a:r>
          </a:p>
          <a:p>
            <a:pPr>
              <a:spcBef>
                <a:spcPct val="50000"/>
              </a:spcBef>
            </a:pPr>
            <a:endParaRPr lang="en-GB" dirty="0" smtClean="0">
              <a:latin typeface="SassoonPrimaryInfant" pitchFamily="2" charset="0"/>
            </a:endParaRPr>
          </a:p>
          <a:p>
            <a:pPr eaLnBrk="1" hangingPunct="1">
              <a:defRPr/>
            </a:pPr>
            <a:r>
              <a:rPr lang="en-GB" dirty="0" smtClean="0">
                <a:latin typeface="SassoonPrimaryInfant" pitchFamily="2" charset="0"/>
              </a:rPr>
              <a:t>Maths teaching and learning is developed through: </a:t>
            </a:r>
          </a:p>
          <a:p>
            <a:pPr eaLnBrk="1" hangingPunct="1">
              <a:defRPr/>
            </a:pPr>
            <a:endParaRPr lang="en-GB" b="1" u="sng" dirty="0">
              <a:latin typeface="SassoonPrimaryInfant" pitchFamily="2" charset="0"/>
            </a:endParaRPr>
          </a:p>
          <a:p>
            <a:pPr eaLnBrk="1" hangingPunct="1">
              <a:defRPr/>
            </a:pPr>
            <a:r>
              <a:rPr lang="en-GB" b="1" u="sng" dirty="0" smtClean="0">
                <a:latin typeface="SassoonPrimaryInfant" pitchFamily="2" charset="0"/>
              </a:rPr>
              <a:t>Fluency</a:t>
            </a:r>
          </a:p>
          <a:p>
            <a:pPr eaLnBrk="1" hangingPunct="1">
              <a:defRPr/>
            </a:pPr>
            <a:r>
              <a:rPr lang="en-GB" b="1" u="sng" dirty="0" smtClean="0">
                <a:latin typeface="SassoonPrimaryInfant" pitchFamily="2" charset="0"/>
              </a:rPr>
              <a:t>Reasoning</a:t>
            </a:r>
          </a:p>
          <a:p>
            <a:pPr eaLnBrk="1" hangingPunct="1">
              <a:defRPr/>
            </a:pPr>
            <a:r>
              <a:rPr lang="en-GB" b="1" u="sng" dirty="0" smtClean="0">
                <a:latin typeface="SassoonPrimaryInfant" pitchFamily="2" charset="0"/>
              </a:rPr>
              <a:t>Problem solving.</a:t>
            </a:r>
          </a:p>
          <a:p>
            <a:pPr eaLnBrk="1" hangingPunct="1">
              <a:defRPr/>
            </a:pPr>
            <a:endParaRPr lang="en-GB" b="1" u="sng" dirty="0">
              <a:latin typeface="SassoonPrimaryInfant" pitchFamily="2" charset="0"/>
            </a:endParaRPr>
          </a:p>
          <a:p>
            <a:pPr eaLnBrk="1" hangingPunct="1">
              <a:defRPr/>
            </a:pPr>
            <a:r>
              <a:rPr lang="en-GB" b="1" u="sng" dirty="0" smtClean="0">
                <a:latin typeface="SassoonPrimaryInfant" pitchFamily="2" charset="0"/>
              </a:rPr>
              <a:t>Maths areas covered throughout the year:</a:t>
            </a:r>
          </a:p>
          <a:p>
            <a:pPr eaLnBrk="1" hangingPunct="1">
              <a:defRPr/>
            </a:pPr>
            <a:r>
              <a:rPr lang="en-GB" b="1" dirty="0" smtClean="0">
                <a:latin typeface="SassoonPrimaryInfant" pitchFamily="2" charset="0"/>
              </a:rPr>
              <a:t>Number and Place Value</a:t>
            </a:r>
          </a:p>
          <a:p>
            <a:pPr eaLnBrk="1" hangingPunct="1">
              <a:defRPr/>
            </a:pPr>
            <a:r>
              <a:rPr lang="en-GB" b="1" dirty="0" smtClean="0">
                <a:latin typeface="SassoonPrimaryInfant" pitchFamily="2" charset="0"/>
              </a:rPr>
              <a:t>Four Operations – Addition, Subtraction, Multiplication and Division</a:t>
            </a:r>
          </a:p>
          <a:p>
            <a:pPr eaLnBrk="1" hangingPunct="1">
              <a:defRPr/>
            </a:pPr>
            <a:r>
              <a:rPr lang="en-GB" b="1" dirty="0" smtClean="0">
                <a:latin typeface="SassoonPrimaryInfant" pitchFamily="2" charset="0"/>
              </a:rPr>
              <a:t>Measurement: Length, </a:t>
            </a:r>
            <a:r>
              <a:rPr lang="en-GB" b="1" dirty="0">
                <a:latin typeface="SassoonPrimaryInfant" pitchFamily="2" charset="0"/>
              </a:rPr>
              <a:t>m</a:t>
            </a:r>
            <a:r>
              <a:rPr lang="en-GB" b="1" dirty="0" smtClean="0">
                <a:latin typeface="SassoonPrimaryInfant" pitchFamily="2" charset="0"/>
              </a:rPr>
              <a:t>ass and capacity</a:t>
            </a:r>
          </a:p>
          <a:p>
            <a:pPr eaLnBrk="1" hangingPunct="1">
              <a:defRPr/>
            </a:pPr>
            <a:r>
              <a:rPr lang="en-GB" b="1" dirty="0" smtClean="0">
                <a:latin typeface="SassoonPrimaryInfant" pitchFamily="2" charset="0"/>
              </a:rPr>
              <a:t>Money</a:t>
            </a:r>
            <a:endParaRPr lang="en-GB" dirty="0" smtClean="0">
              <a:latin typeface="SassoonPrimaryInfant" pitchFamily="2" charset="0"/>
            </a:endParaRPr>
          </a:p>
          <a:p>
            <a:pPr eaLnBrk="1" hangingPunct="1">
              <a:defRPr/>
            </a:pPr>
            <a:r>
              <a:rPr lang="en-GB" b="1" dirty="0" smtClean="0">
                <a:latin typeface="SassoonPrimaryInfant" pitchFamily="2" charset="0"/>
              </a:rPr>
              <a:t>Time</a:t>
            </a:r>
          </a:p>
        </p:txBody>
      </p:sp>
      <p:pic>
        <p:nvPicPr>
          <p:cNvPr id="6"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7233697" y="317403"/>
            <a:ext cx="1630695" cy="781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6676" y="2642775"/>
            <a:ext cx="1616646" cy="11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5329682"/>
            <a:ext cx="1583010" cy="117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2538" y="4005064"/>
            <a:ext cx="1623976" cy="120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1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xEl>
                                              <p:pRg st="1" end="1"/>
                                            </p:txEl>
                                          </p:spTgt>
                                        </p:tgtEl>
                                        <p:attrNameLst>
                                          <p:attrName>style.visibility</p:attrName>
                                        </p:attrNameLst>
                                      </p:cBhvr>
                                      <p:to>
                                        <p:strVal val="visible"/>
                                      </p:to>
                                    </p:set>
                                    <p:anim calcmode="lin" valueType="num">
                                      <p:cBhvr additive="base">
                                        <p:cTn id="13"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5">
                                            <p:txEl>
                                              <p:pRg st="3" end="3"/>
                                            </p:txEl>
                                          </p:spTgt>
                                        </p:tgtEl>
                                        <p:attrNameLst>
                                          <p:attrName>style.visibility</p:attrName>
                                        </p:attrNameLst>
                                      </p:cBhvr>
                                      <p:to>
                                        <p:strVal val="visible"/>
                                      </p:to>
                                    </p:set>
                                    <p:anim calcmode="lin" valueType="num">
                                      <p:cBhvr additive="base">
                                        <p:cTn id="17" dur="5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45">
                                            <p:txEl>
                                              <p:pRg st="5" end="5"/>
                                            </p:txEl>
                                          </p:spTgt>
                                        </p:tgtEl>
                                        <p:attrNameLst>
                                          <p:attrName>style.visibility</p:attrName>
                                        </p:attrNameLst>
                                      </p:cBhvr>
                                      <p:to>
                                        <p:strVal val="visible"/>
                                      </p:to>
                                    </p:set>
                                    <p:anim calcmode="lin" valueType="num">
                                      <p:cBhvr additive="base">
                                        <p:cTn id="21" dur="500" fill="hold"/>
                                        <p:tgtEl>
                                          <p:spTgt spid="1024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245">
                                            <p:txEl>
                                              <p:pRg st="6" end="6"/>
                                            </p:txEl>
                                          </p:spTgt>
                                        </p:tgtEl>
                                        <p:attrNameLst>
                                          <p:attrName>style.visibility</p:attrName>
                                        </p:attrNameLst>
                                      </p:cBhvr>
                                      <p:to>
                                        <p:strVal val="visible"/>
                                      </p:to>
                                    </p:set>
                                    <p:anim calcmode="lin" valueType="num">
                                      <p:cBhvr additive="base">
                                        <p:cTn id="25" dur="500" fill="hold"/>
                                        <p:tgtEl>
                                          <p:spTgt spid="1024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245">
                                            <p:txEl>
                                              <p:pRg st="7" end="7"/>
                                            </p:txEl>
                                          </p:spTgt>
                                        </p:tgtEl>
                                        <p:attrNameLst>
                                          <p:attrName>style.visibility</p:attrName>
                                        </p:attrNameLst>
                                      </p:cBhvr>
                                      <p:to>
                                        <p:strVal val="visible"/>
                                      </p:to>
                                    </p:set>
                                    <p:anim calcmode="lin" valueType="num">
                                      <p:cBhvr additive="base">
                                        <p:cTn id="29" dur="500" fill="hold"/>
                                        <p:tgtEl>
                                          <p:spTgt spid="1024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245">
                                            <p:txEl>
                                              <p:pRg st="9" end="9"/>
                                            </p:txEl>
                                          </p:spTgt>
                                        </p:tgtEl>
                                        <p:attrNameLst>
                                          <p:attrName>style.visibility</p:attrName>
                                        </p:attrNameLst>
                                      </p:cBhvr>
                                      <p:to>
                                        <p:strVal val="visible"/>
                                      </p:to>
                                    </p:set>
                                    <p:anim calcmode="lin" valueType="num">
                                      <p:cBhvr additive="base">
                                        <p:cTn id="33" dur="500" fill="hold"/>
                                        <p:tgtEl>
                                          <p:spTgt spid="1024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245">
                                            <p:txEl>
                                              <p:pRg st="10" end="10"/>
                                            </p:txEl>
                                          </p:spTgt>
                                        </p:tgtEl>
                                        <p:attrNameLst>
                                          <p:attrName>style.visibility</p:attrName>
                                        </p:attrNameLst>
                                      </p:cBhvr>
                                      <p:to>
                                        <p:strVal val="visible"/>
                                      </p:to>
                                    </p:set>
                                    <p:anim calcmode="lin" valueType="num">
                                      <p:cBhvr additive="base">
                                        <p:cTn id="37" dur="500" fill="hold"/>
                                        <p:tgtEl>
                                          <p:spTgt spid="1024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45">
                                            <p:txEl>
                                              <p:pRg st="11" end="11"/>
                                            </p:txEl>
                                          </p:spTgt>
                                        </p:tgtEl>
                                        <p:attrNameLst>
                                          <p:attrName>style.visibility</p:attrName>
                                        </p:attrNameLst>
                                      </p:cBhvr>
                                      <p:to>
                                        <p:strVal val="visible"/>
                                      </p:to>
                                    </p:set>
                                    <p:anim calcmode="lin" valueType="num">
                                      <p:cBhvr additive="base">
                                        <p:cTn id="41" dur="500" fill="hold"/>
                                        <p:tgtEl>
                                          <p:spTgt spid="1024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245">
                                            <p:txEl>
                                              <p:pRg st="12" end="12"/>
                                            </p:txEl>
                                          </p:spTgt>
                                        </p:tgtEl>
                                        <p:attrNameLst>
                                          <p:attrName>style.visibility</p:attrName>
                                        </p:attrNameLst>
                                      </p:cBhvr>
                                      <p:to>
                                        <p:strVal val="visible"/>
                                      </p:to>
                                    </p:set>
                                    <p:anim calcmode="lin" valueType="num">
                                      <p:cBhvr additive="base">
                                        <p:cTn id="45" dur="500" fill="hold"/>
                                        <p:tgtEl>
                                          <p:spTgt spid="1024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5">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245">
                                            <p:txEl>
                                              <p:pRg st="13" end="13"/>
                                            </p:txEl>
                                          </p:spTgt>
                                        </p:tgtEl>
                                        <p:attrNameLst>
                                          <p:attrName>style.visibility</p:attrName>
                                        </p:attrNameLst>
                                      </p:cBhvr>
                                      <p:to>
                                        <p:strVal val="visible"/>
                                      </p:to>
                                    </p:set>
                                    <p:anim calcmode="lin" valueType="num">
                                      <p:cBhvr additive="base">
                                        <p:cTn id="49" dur="500" fill="hold"/>
                                        <p:tgtEl>
                                          <p:spTgt spid="1024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5">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245">
                                            <p:txEl>
                                              <p:pRg st="14" end="14"/>
                                            </p:txEl>
                                          </p:spTgt>
                                        </p:tgtEl>
                                        <p:attrNameLst>
                                          <p:attrName>style.visibility</p:attrName>
                                        </p:attrNameLst>
                                      </p:cBhvr>
                                      <p:to>
                                        <p:strVal val="visible"/>
                                      </p:to>
                                    </p:set>
                                    <p:anim calcmode="lin" valueType="num">
                                      <p:cBhvr additive="base">
                                        <p:cTn id="53" dur="500" fill="hold"/>
                                        <p:tgtEl>
                                          <p:spTgt spid="10245">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24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10293" y="247669"/>
            <a:ext cx="6367696" cy="994172"/>
          </a:xfrm>
        </p:spPr>
        <p:txBody>
          <a:bodyPr>
            <a:normAutofit/>
          </a:bodyPr>
          <a:lstStyle/>
          <a:p>
            <a:pPr algn="ctr"/>
            <a:r>
              <a:rPr lang="en-GB" sz="4400" b="1" dirty="0" smtClean="0">
                <a:latin typeface="SassoonPrimaryInfant" pitchFamily="2" charset="0"/>
              </a:rPr>
              <a:t>Home learning</a:t>
            </a:r>
            <a:endParaRPr lang="en-GB" sz="4400" b="1" dirty="0">
              <a:latin typeface="SassoonPrimaryInfant" pitchFamily="2" charset="0"/>
            </a:endParaRPr>
          </a:p>
        </p:txBody>
      </p:sp>
      <p:pic>
        <p:nvPicPr>
          <p:cNvPr id="7"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160700" y="388643"/>
            <a:ext cx="1630695" cy="781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see.sbcschools.org.uk/uploads/profiles/logos/img_resize_1/see_primary_barleyfield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3051">
            <a:off x="7829763" y="255408"/>
            <a:ext cx="1078706" cy="978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5085184"/>
            <a:ext cx="8246336" cy="1200329"/>
          </a:xfrm>
          <a:prstGeom prst="rect">
            <a:avLst/>
          </a:prstGeom>
        </p:spPr>
        <p:txBody>
          <a:bodyPr wrap="square">
            <a:spAutoFit/>
          </a:bodyPr>
          <a:lstStyle/>
          <a:p>
            <a:pPr marL="365760" indent="-283464" algn="ctr" eaLnBrk="1" fontAlgn="auto" hangingPunct="1">
              <a:lnSpc>
                <a:spcPct val="90000"/>
              </a:lnSpc>
              <a:spcAft>
                <a:spcPts val="0"/>
              </a:spcAft>
              <a:buFontTx/>
              <a:buNone/>
              <a:defRPr/>
            </a:pPr>
            <a:endParaRPr lang="en-GB" sz="2000" u="sng" dirty="0">
              <a:latin typeface="SassoonPrimaryInfant" pitchFamily="2" charset="0"/>
            </a:endParaRPr>
          </a:p>
          <a:p>
            <a:pPr marL="365760" indent="-283464" eaLnBrk="1" fontAlgn="auto" hangingPunct="1">
              <a:lnSpc>
                <a:spcPct val="90000"/>
              </a:lnSpc>
              <a:spcAft>
                <a:spcPts val="0"/>
              </a:spcAft>
              <a:buFont typeface="Wingdings 2"/>
              <a:buChar char=""/>
              <a:defRPr/>
            </a:pPr>
            <a:r>
              <a:rPr lang="en-GB" sz="2000" dirty="0" smtClean="0">
                <a:latin typeface="SassoonPrimaryInfant" pitchFamily="2" charset="0"/>
              </a:rPr>
              <a:t>Children are expected to </a:t>
            </a:r>
            <a:r>
              <a:rPr lang="en-GB" sz="2000" dirty="0">
                <a:latin typeface="SassoonPrimaryInfant" pitchFamily="2" charset="0"/>
              </a:rPr>
              <a:t>read frequently at home </a:t>
            </a:r>
            <a:r>
              <a:rPr lang="en-GB" sz="2000" dirty="0" smtClean="0">
                <a:latin typeface="SassoonPrimaryInfant" pitchFamily="2" charset="0"/>
              </a:rPr>
              <a:t>(3x per week) and </a:t>
            </a:r>
            <a:r>
              <a:rPr lang="en-GB" sz="2000" dirty="0">
                <a:latin typeface="SassoonPrimaryInfant" pitchFamily="2" charset="0"/>
              </a:rPr>
              <a:t>for adults to make a </a:t>
            </a:r>
            <a:r>
              <a:rPr lang="en-GB" sz="2000" dirty="0" smtClean="0">
                <a:latin typeface="SassoonPrimaryInfant" pitchFamily="2" charset="0"/>
              </a:rPr>
              <a:t>comment in their home school reading record.</a:t>
            </a:r>
            <a:endParaRPr lang="en-GB" sz="2000" dirty="0">
              <a:latin typeface="SassoonPrimaryInfant" pitchFamily="2" charset="0"/>
            </a:endParaRPr>
          </a:p>
          <a:p>
            <a:pPr marL="365760" indent="-283464" eaLnBrk="1" fontAlgn="auto" hangingPunct="1">
              <a:lnSpc>
                <a:spcPct val="90000"/>
              </a:lnSpc>
              <a:spcAft>
                <a:spcPts val="0"/>
              </a:spcAft>
              <a:buFont typeface="Wingdings 2"/>
              <a:buChar char=""/>
              <a:defRPr/>
            </a:pPr>
            <a:r>
              <a:rPr lang="en-GB" sz="2000" dirty="0">
                <a:latin typeface="SassoonPrimaryInfant" pitchFamily="2" charset="0"/>
              </a:rPr>
              <a:t>To learn spellings every week </a:t>
            </a:r>
            <a:r>
              <a:rPr lang="en-GB" sz="2000" dirty="0" smtClean="0">
                <a:latin typeface="SassoonPrimaryInfant" pitchFamily="2" charset="0"/>
              </a:rPr>
              <a:t>(weekly lists are set on                           )</a:t>
            </a:r>
          </a:p>
        </p:txBody>
      </p:sp>
      <p:pic>
        <p:nvPicPr>
          <p:cNvPr id="5" name="Picture 4"/>
          <p:cNvPicPr>
            <a:picLocks noChangeAspect="1"/>
          </p:cNvPicPr>
          <p:nvPr/>
        </p:nvPicPr>
        <p:blipFill>
          <a:blip r:embed="rId5"/>
          <a:stretch>
            <a:fillRect/>
          </a:stretch>
        </p:blipFill>
        <p:spPr>
          <a:xfrm>
            <a:off x="1247611" y="1195342"/>
            <a:ext cx="2820333" cy="4008775"/>
          </a:xfrm>
          <a:prstGeom prst="rect">
            <a:avLst/>
          </a:prstGeom>
        </p:spPr>
      </p:pic>
      <p:pic>
        <p:nvPicPr>
          <p:cNvPr id="9" name="Picture 2" descr="Image result for spelling sh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9704" y="5946902"/>
            <a:ext cx="2059412" cy="353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4430626" y="1195342"/>
            <a:ext cx="2759528" cy="3889842"/>
          </a:xfrm>
          <a:prstGeom prst="rect">
            <a:avLst/>
          </a:prstGeom>
        </p:spPr>
      </p:pic>
    </p:spTree>
    <p:extLst>
      <p:ext uri="{BB962C8B-B14F-4D97-AF65-F5344CB8AC3E}">
        <p14:creationId xmlns:p14="http://schemas.microsoft.com/office/powerpoint/2010/main" val="925744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88824" y="377335"/>
            <a:ext cx="6367696" cy="994172"/>
          </a:xfrm>
        </p:spPr>
        <p:txBody>
          <a:bodyPr>
            <a:normAutofit/>
          </a:bodyPr>
          <a:lstStyle/>
          <a:p>
            <a:pPr algn="ctr"/>
            <a:r>
              <a:rPr lang="en-GB" sz="4400" b="1" dirty="0" smtClean="0">
                <a:latin typeface="SassoonPrimaryInfant" pitchFamily="2" charset="0"/>
              </a:rPr>
              <a:t>Topics</a:t>
            </a:r>
            <a:endParaRPr lang="en-GB" sz="4400" b="1" dirty="0">
              <a:latin typeface="SassoonPrimaryInfant" pitchFamily="2" charset="0"/>
            </a:endParaRPr>
          </a:p>
        </p:txBody>
      </p:sp>
      <p:pic>
        <p:nvPicPr>
          <p:cNvPr id="7"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160700" y="388643"/>
            <a:ext cx="1630695" cy="781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see.sbcschools.org.uk/uploads/profiles/logos/img_resize_1/see_primary_barleyfield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3051">
            <a:off x="7829763" y="255408"/>
            <a:ext cx="1078706" cy="9786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6228" y="3796890"/>
            <a:ext cx="7992888" cy="1754326"/>
          </a:xfrm>
          <a:prstGeom prst="rect">
            <a:avLst/>
          </a:prstGeom>
        </p:spPr>
        <p:txBody>
          <a:bodyPr wrap="square">
            <a:spAutoFit/>
          </a:bodyPr>
          <a:lstStyle/>
          <a:p>
            <a:pPr eaLnBrk="1" fontAlgn="auto" hangingPunct="1">
              <a:lnSpc>
                <a:spcPct val="90000"/>
              </a:lnSpc>
              <a:spcAft>
                <a:spcPts val="0"/>
              </a:spcAft>
              <a:defRPr/>
            </a:pPr>
            <a:r>
              <a:rPr lang="en-GB" sz="2400" dirty="0" smtClean="0">
                <a:latin typeface="SassoonPrimaryInfant" pitchFamily="2" charset="0"/>
              </a:rPr>
              <a:t>Topics are primarily History and Geography focused and we link other curriculum areas to these topics.</a:t>
            </a:r>
          </a:p>
          <a:p>
            <a:pPr eaLnBrk="1" fontAlgn="auto" hangingPunct="1">
              <a:lnSpc>
                <a:spcPct val="90000"/>
              </a:lnSpc>
              <a:spcAft>
                <a:spcPts val="0"/>
              </a:spcAft>
              <a:defRPr/>
            </a:pPr>
            <a:r>
              <a:rPr lang="en-GB" sz="2400" dirty="0" smtClean="0">
                <a:latin typeface="SassoonPrimaryInfant" pitchFamily="2" charset="0"/>
              </a:rPr>
              <a:t> </a:t>
            </a:r>
            <a:endParaRPr lang="en-GB" sz="2400" dirty="0">
              <a:latin typeface="SassoonPrimaryInfant" pitchFamily="2" charset="0"/>
            </a:endParaRPr>
          </a:p>
          <a:p>
            <a:pPr eaLnBrk="1" fontAlgn="auto" hangingPunct="1">
              <a:lnSpc>
                <a:spcPct val="90000"/>
              </a:lnSpc>
              <a:spcAft>
                <a:spcPts val="0"/>
              </a:spcAft>
              <a:defRPr/>
            </a:pPr>
            <a:r>
              <a:rPr lang="en-GB" sz="2400" dirty="0">
                <a:latin typeface="SassoonPrimaryInfant" pitchFamily="2" charset="0"/>
              </a:rPr>
              <a:t>Please visit our website for full curriculum </a:t>
            </a:r>
            <a:r>
              <a:rPr lang="en-GB" sz="2400" dirty="0" smtClean="0">
                <a:latin typeface="SassoonPrimaryInfant" pitchFamily="2" charset="0"/>
              </a:rPr>
              <a:t>coverage where you can see our long term planning</a:t>
            </a:r>
            <a:endParaRPr lang="en-GB" sz="2400" dirty="0">
              <a:latin typeface="SassoonPrimaryInfant" pitchFamily="2" charset="0"/>
            </a:endParaRPr>
          </a:p>
        </p:txBody>
      </p:sp>
      <p:pic>
        <p:nvPicPr>
          <p:cNvPr id="2" name="Picture 1"/>
          <p:cNvPicPr>
            <a:picLocks noChangeAspect="1"/>
          </p:cNvPicPr>
          <p:nvPr/>
        </p:nvPicPr>
        <p:blipFill>
          <a:blip r:embed="rId5"/>
          <a:stretch>
            <a:fillRect/>
          </a:stretch>
        </p:blipFill>
        <p:spPr>
          <a:xfrm>
            <a:off x="251520" y="1772816"/>
            <a:ext cx="8532440" cy="1554070"/>
          </a:xfrm>
          <a:prstGeom prst="rect">
            <a:avLst/>
          </a:prstGeom>
        </p:spPr>
      </p:pic>
    </p:spTree>
    <p:extLst>
      <p:ext uri="{BB962C8B-B14F-4D97-AF65-F5344CB8AC3E}">
        <p14:creationId xmlns:p14="http://schemas.microsoft.com/office/powerpoint/2010/main" val="524108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88824" y="377335"/>
            <a:ext cx="6367696" cy="994172"/>
          </a:xfrm>
        </p:spPr>
        <p:txBody>
          <a:bodyPr>
            <a:normAutofit/>
          </a:bodyPr>
          <a:lstStyle/>
          <a:p>
            <a:pPr algn="ctr"/>
            <a:r>
              <a:rPr lang="en-GB" sz="4400" b="1" dirty="0" smtClean="0">
                <a:latin typeface="SassoonPrimaryInfant" pitchFamily="2" charset="0"/>
              </a:rPr>
              <a:t>Theme Days</a:t>
            </a:r>
            <a:endParaRPr lang="en-GB" sz="4400" b="1" dirty="0">
              <a:latin typeface="SassoonPrimaryInfant" pitchFamily="2" charset="0"/>
            </a:endParaRPr>
          </a:p>
        </p:txBody>
      </p:sp>
      <p:pic>
        <p:nvPicPr>
          <p:cNvPr id="7"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160700" y="388643"/>
            <a:ext cx="1630695" cy="781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see.sbcschools.org.uk/uploads/profiles/logos/img_resize_1/see_primary_barleyfield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3051">
            <a:off x="7829763" y="255408"/>
            <a:ext cx="1078706" cy="9786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6228" y="1512119"/>
            <a:ext cx="7992888" cy="4081117"/>
          </a:xfrm>
          <a:prstGeom prst="rect">
            <a:avLst/>
          </a:prstGeom>
        </p:spPr>
        <p:txBody>
          <a:bodyPr wrap="square">
            <a:spAutoFit/>
          </a:bodyPr>
          <a:lstStyle/>
          <a:p>
            <a:pPr eaLnBrk="1" fontAlgn="auto" hangingPunct="1">
              <a:lnSpc>
                <a:spcPct val="90000"/>
              </a:lnSpc>
              <a:spcAft>
                <a:spcPts val="0"/>
              </a:spcAft>
              <a:defRPr/>
            </a:pPr>
            <a:r>
              <a:rPr lang="en-GB" sz="2400" dirty="0" smtClean="0">
                <a:latin typeface="SassoonPrimaryInfant" pitchFamily="2" charset="0"/>
              </a:rPr>
              <a:t>To enrich our curriculum we have theme days in order for children to learn more about the world around them.</a:t>
            </a:r>
          </a:p>
          <a:p>
            <a:pPr eaLnBrk="1" fontAlgn="auto" hangingPunct="1">
              <a:lnSpc>
                <a:spcPct val="90000"/>
              </a:lnSpc>
              <a:spcAft>
                <a:spcPts val="0"/>
              </a:spcAft>
              <a:defRPr/>
            </a:pPr>
            <a:r>
              <a:rPr lang="en-GB" sz="2400" dirty="0" smtClean="0">
                <a:latin typeface="SassoonPrimaryInfant" pitchFamily="2" charset="0"/>
              </a:rPr>
              <a:t>This term our theme days are:</a:t>
            </a:r>
          </a:p>
          <a:p>
            <a:pPr eaLnBrk="1" fontAlgn="auto" hangingPunct="1">
              <a:lnSpc>
                <a:spcPct val="90000"/>
              </a:lnSpc>
              <a:spcAft>
                <a:spcPts val="0"/>
              </a:spcAft>
              <a:defRPr/>
            </a:pPr>
            <a:endParaRPr lang="en-GB" sz="2400" dirty="0">
              <a:latin typeface="SassoonPrimaryInfant" pitchFamily="2" charset="0"/>
            </a:endParaRPr>
          </a:p>
          <a:p>
            <a:pPr marL="342900" indent="-342900" eaLnBrk="1" fontAlgn="auto" hangingPunct="1">
              <a:lnSpc>
                <a:spcPct val="90000"/>
              </a:lnSpc>
              <a:spcAft>
                <a:spcPts val="0"/>
              </a:spcAft>
              <a:buFont typeface="Arial" panose="020B0604020202020204" pitchFamily="34" charset="0"/>
              <a:buChar char="•"/>
              <a:defRPr/>
            </a:pPr>
            <a:r>
              <a:rPr lang="en-GB" sz="2400" dirty="0" smtClean="0">
                <a:latin typeface="SassoonPrimaryInfant" pitchFamily="2" charset="0"/>
              </a:rPr>
              <a:t>World Mental Health Day (10.9.19)</a:t>
            </a:r>
          </a:p>
          <a:p>
            <a:pPr eaLnBrk="1" fontAlgn="auto" hangingPunct="1">
              <a:lnSpc>
                <a:spcPct val="90000"/>
              </a:lnSpc>
              <a:spcAft>
                <a:spcPts val="0"/>
              </a:spcAft>
              <a:defRPr/>
            </a:pPr>
            <a:endParaRPr lang="en-GB" sz="2400" dirty="0" smtClean="0">
              <a:latin typeface="SassoonPrimaryInfant" pitchFamily="2" charset="0"/>
            </a:endParaRPr>
          </a:p>
          <a:p>
            <a:pPr marL="342900" indent="-342900" eaLnBrk="1" fontAlgn="auto" hangingPunct="1">
              <a:lnSpc>
                <a:spcPct val="90000"/>
              </a:lnSpc>
              <a:spcAft>
                <a:spcPts val="0"/>
              </a:spcAft>
              <a:buFont typeface="Arial" panose="020B0604020202020204" pitchFamily="34" charset="0"/>
              <a:buChar char="•"/>
              <a:defRPr/>
            </a:pPr>
            <a:r>
              <a:rPr lang="en-GB" sz="2400" dirty="0" smtClean="0">
                <a:latin typeface="SassoonPrimaryInfant" pitchFamily="2" charset="0"/>
              </a:rPr>
              <a:t>Diwali (24.10.19)</a:t>
            </a:r>
          </a:p>
          <a:p>
            <a:pPr marL="342900" indent="-342900" eaLnBrk="1" fontAlgn="auto" hangingPunct="1">
              <a:lnSpc>
                <a:spcPct val="90000"/>
              </a:lnSpc>
              <a:spcAft>
                <a:spcPts val="0"/>
              </a:spcAft>
              <a:buFont typeface="Arial" panose="020B0604020202020204" pitchFamily="34" charset="0"/>
              <a:buChar char="•"/>
              <a:defRPr/>
            </a:pPr>
            <a:endParaRPr lang="en-GB" sz="2400" dirty="0">
              <a:latin typeface="SassoonPrimaryInfant" pitchFamily="2" charset="0"/>
            </a:endParaRPr>
          </a:p>
          <a:p>
            <a:pPr marL="342900" indent="-342900" eaLnBrk="1" fontAlgn="auto" hangingPunct="1">
              <a:lnSpc>
                <a:spcPct val="90000"/>
              </a:lnSpc>
              <a:spcAft>
                <a:spcPts val="0"/>
              </a:spcAft>
              <a:buFont typeface="Arial" panose="020B0604020202020204" pitchFamily="34" charset="0"/>
              <a:buChar char="•"/>
              <a:defRPr/>
            </a:pPr>
            <a:r>
              <a:rPr lang="en-GB" sz="2400" dirty="0" smtClean="0">
                <a:latin typeface="SassoonPrimaryInfant" pitchFamily="2" charset="0"/>
              </a:rPr>
              <a:t>Bonfire Night (5.11.19)</a:t>
            </a:r>
          </a:p>
          <a:p>
            <a:pPr eaLnBrk="1" fontAlgn="auto" hangingPunct="1">
              <a:lnSpc>
                <a:spcPct val="90000"/>
              </a:lnSpc>
              <a:spcAft>
                <a:spcPts val="0"/>
              </a:spcAft>
              <a:defRPr/>
            </a:pPr>
            <a:endParaRPr lang="en-GB" sz="2400" dirty="0" smtClean="0">
              <a:latin typeface="SassoonPrimaryInfant" pitchFamily="2" charset="0"/>
            </a:endParaRPr>
          </a:p>
          <a:p>
            <a:pPr marL="342900" indent="-342900" eaLnBrk="1" fontAlgn="auto" hangingPunct="1">
              <a:lnSpc>
                <a:spcPct val="90000"/>
              </a:lnSpc>
              <a:spcAft>
                <a:spcPts val="0"/>
              </a:spcAft>
              <a:buFont typeface="Arial" panose="020B0604020202020204" pitchFamily="34" charset="0"/>
              <a:buChar char="•"/>
              <a:defRPr/>
            </a:pPr>
            <a:r>
              <a:rPr lang="en-GB" sz="2400" dirty="0" smtClean="0">
                <a:latin typeface="SassoonPrimaryInfant" pitchFamily="2" charset="0"/>
              </a:rPr>
              <a:t>Remembrance day (11.11.19)</a:t>
            </a:r>
          </a:p>
          <a:p>
            <a:pPr marL="342900" indent="-342900" eaLnBrk="1" fontAlgn="auto" hangingPunct="1">
              <a:lnSpc>
                <a:spcPct val="90000"/>
              </a:lnSpc>
              <a:spcAft>
                <a:spcPts val="0"/>
              </a:spcAft>
              <a:buFont typeface="Arial" panose="020B0604020202020204" pitchFamily="34" charset="0"/>
              <a:buChar char="•"/>
              <a:defRPr/>
            </a:pPr>
            <a:endParaRPr lang="en-GB" sz="2400" dirty="0">
              <a:latin typeface="SassoonPrimaryInfant" pitchFamily="2" charset="0"/>
            </a:endParaRPr>
          </a:p>
        </p:txBody>
      </p:sp>
      <p:pic>
        <p:nvPicPr>
          <p:cNvPr id="2052" name="Picture 4" descr="Image result for inside 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2492896"/>
            <a:ext cx="1712833" cy="10068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iwal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7823" y="3356992"/>
            <a:ext cx="1703502"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bonfire nigh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0783" y="3861048"/>
            <a:ext cx="1279437" cy="900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remembr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4817192"/>
            <a:ext cx="128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67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03648" y="188640"/>
            <a:ext cx="6870700" cy="990584"/>
          </a:xfrm>
        </p:spPr>
        <p:txBody>
          <a:bodyPr>
            <a:normAutofit/>
          </a:bodyPr>
          <a:lstStyle/>
          <a:p>
            <a:pPr algn="l"/>
            <a:r>
              <a:rPr lang="en-GB" sz="4400" b="1" dirty="0">
                <a:latin typeface="SassoonPrimaryInfant" pitchFamily="2" charset="0"/>
              </a:rPr>
              <a:t>At the end of the day…</a:t>
            </a:r>
          </a:p>
        </p:txBody>
      </p:sp>
      <p:sp>
        <p:nvSpPr>
          <p:cNvPr id="55299" name="Rectangle 3"/>
          <p:cNvSpPr>
            <a:spLocks noGrp="1" noChangeArrowheads="1"/>
          </p:cNvSpPr>
          <p:nvPr>
            <p:ph idx="1"/>
          </p:nvPr>
        </p:nvSpPr>
        <p:spPr>
          <a:xfrm>
            <a:off x="468313" y="1484313"/>
            <a:ext cx="7991475" cy="4680991"/>
          </a:xfrm>
        </p:spPr>
        <p:txBody>
          <a:bodyPr>
            <a:normAutofit fontScale="92500" lnSpcReduction="10000"/>
          </a:bodyPr>
          <a:lstStyle/>
          <a:p>
            <a:pPr>
              <a:lnSpc>
                <a:spcPct val="80000"/>
              </a:lnSpc>
            </a:pPr>
            <a:endParaRPr lang="en-GB" sz="3000" dirty="0">
              <a:latin typeface="SassoonPrimaryInfant" pitchFamily="2" charset="0"/>
            </a:endParaRPr>
          </a:p>
          <a:p>
            <a:pPr>
              <a:lnSpc>
                <a:spcPct val="80000"/>
              </a:lnSpc>
            </a:pPr>
            <a:r>
              <a:rPr lang="en-GB" sz="3000" dirty="0">
                <a:latin typeface="SassoonPrimaryInfant" pitchFamily="2" charset="0"/>
              </a:rPr>
              <a:t>All children </a:t>
            </a:r>
            <a:r>
              <a:rPr lang="en-GB" sz="3000" u="sng" dirty="0">
                <a:latin typeface="SassoonPrimaryInfant" pitchFamily="2" charset="0"/>
              </a:rPr>
              <a:t>MUST</a:t>
            </a:r>
            <a:r>
              <a:rPr lang="en-GB" sz="3000" dirty="0">
                <a:latin typeface="SassoonPrimaryInfant" pitchFamily="2" charset="0"/>
              </a:rPr>
              <a:t> be collected by a familiar adult (over the age of 16 years</a:t>
            </a:r>
            <a:r>
              <a:rPr lang="en-GB" sz="3000" dirty="0" smtClean="0">
                <a:latin typeface="SassoonPrimaryInfant" pitchFamily="2" charset="0"/>
              </a:rPr>
              <a:t>). If somebody else is collecting your child for any reason, it is important that school know. We will not be able to send your child with an adult who doesn’t normally pick them up unless we are aware of it.</a:t>
            </a:r>
            <a:endParaRPr lang="en-GB" sz="3000" dirty="0">
              <a:latin typeface="SassoonPrimaryInfant" pitchFamily="2" charset="0"/>
            </a:endParaRPr>
          </a:p>
          <a:p>
            <a:pPr>
              <a:lnSpc>
                <a:spcPct val="80000"/>
              </a:lnSpc>
            </a:pPr>
            <a:endParaRPr lang="en-GB" sz="3000" dirty="0">
              <a:latin typeface="SassoonPrimaryInfant" pitchFamily="2" charset="0"/>
            </a:endParaRPr>
          </a:p>
          <a:p>
            <a:pPr>
              <a:lnSpc>
                <a:spcPct val="80000"/>
              </a:lnSpc>
            </a:pPr>
            <a:r>
              <a:rPr lang="en-GB" sz="3000" dirty="0">
                <a:latin typeface="SassoonPrimaryInfant" pitchFamily="2" charset="0"/>
              </a:rPr>
              <a:t>Children will be </a:t>
            </a:r>
            <a:r>
              <a:rPr lang="en-GB" sz="3000" dirty="0" smtClean="0">
                <a:latin typeface="SassoonPrimaryInfant" pitchFamily="2" charset="0"/>
              </a:rPr>
              <a:t>prepared for home-time in </a:t>
            </a:r>
            <a:r>
              <a:rPr lang="en-GB" sz="3000" dirty="0">
                <a:latin typeface="SassoonPrimaryInfant" pitchFamily="2" charset="0"/>
              </a:rPr>
              <a:t>the classroom </a:t>
            </a:r>
            <a:r>
              <a:rPr lang="en-GB" sz="3000" dirty="0" smtClean="0">
                <a:latin typeface="SassoonPrimaryInfant" pitchFamily="2" charset="0"/>
              </a:rPr>
              <a:t>prior to bell ringing and </a:t>
            </a:r>
            <a:r>
              <a:rPr lang="en-GB" sz="3000" dirty="0">
                <a:latin typeface="SassoonPrimaryInfant" pitchFamily="2" charset="0"/>
              </a:rPr>
              <a:t>are </a:t>
            </a:r>
            <a:r>
              <a:rPr lang="en-GB" sz="3000" dirty="0" smtClean="0">
                <a:latin typeface="SassoonPrimaryInfant" pitchFamily="2" charset="0"/>
              </a:rPr>
              <a:t>then brought out </a:t>
            </a:r>
            <a:r>
              <a:rPr lang="en-GB" sz="3000" dirty="0">
                <a:latin typeface="SassoonPrimaryInfant" pitchFamily="2" charset="0"/>
              </a:rPr>
              <a:t>under direct teacher supervision – </a:t>
            </a:r>
            <a:r>
              <a:rPr lang="en-GB" sz="3000" dirty="0" smtClean="0">
                <a:solidFill>
                  <a:srgbClr val="FF0000"/>
                </a:solidFill>
                <a:latin typeface="SassoonPrimaryInfant" pitchFamily="2" charset="0"/>
              </a:rPr>
              <a:t>please </a:t>
            </a:r>
            <a:r>
              <a:rPr lang="en-GB" sz="3000" dirty="0">
                <a:solidFill>
                  <a:srgbClr val="FF0000"/>
                </a:solidFill>
                <a:latin typeface="SassoonPrimaryInfant" pitchFamily="2" charset="0"/>
              </a:rPr>
              <a:t>be patient as it can take a little while for everyone to be </a:t>
            </a:r>
            <a:r>
              <a:rPr lang="en-GB" sz="3000" dirty="0" smtClean="0">
                <a:solidFill>
                  <a:srgbClr val="FF0000"/>
                </a:solidFill>
                <a:latin typeface="SassoonPrimaryInfant" pitchFamily="2" charset="0"/>
              </a:rPr>
              <a:t>ready and to match children up with their parents!</a:t>
            </a:r>
            <a:endParaRPr lang="en-GB" sz="3000" dirty="0">
              <a:solidFill>
                <a:srgbClr val="FF0000"/>
              </a:solidFill>
              <a:latin typeface="SassoonPrimaryInfant" pitchFamily="2" charset="0"/>
            </a:endParaRPr>
          </a:p>
          <a:p>
            <a:pPr>
              <a:lnSpc>
                <a:spcPct val="80000"/>
              </a:lnSpc>
            </a:pPr>
            <a:endParaRPr lang="en-GB" sz="2000" dirty="0"/>
          </a:p>
          <a:p>
            <a:pPr>
              <a:lnSpc>
                <a:spcPct val="80000"/>
              </a:lnSpc>
              <a:buNone/>
            </a:pPr>
            <a:endParaRPr lang="en-GB" sz="2000" dirty="0"/>
          </a:p>
          <a:p>
            <a:pPr>
              <a:lnSpc>
                <a:spcPct val="80000"/>
              </a:lnSpc>
            </a:pPr>
            <a:endParaRPr lang="en-GB" sz="2000" dirty="0"/>
          </a:p>
          <a:p>
            <a:pPr>
              <a:lnSpc>
                <a:spcPct val="80000"/>
              </a:lnSpc>
            </a:pPr>
            <a:endParaRPr lang="en-GB" sz="2000" dirty="0"/>
          </a:p>
        </p:txBody>
      </p:sp>
      <p:pic>
        <p:nvPicPr>
          <p:cNvPr id="4"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135859" y="389568"/>
            <a:ext cx="1227737" cy="5887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see.sbcschools.org.uk/uploads/profiles/logos/img_resize_1/see_primary_barleyfield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3051">
            <a:off x="7734996" y="287814"/>
            <a:ext cx="1078706" cy="978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886700" cy="524690"/>
          </a:xfrm>
        </p:spPr>
        <p:txBody>
          <a:bodyPr>
            <a:normAutofit fontScale="90000"/>
          </a:bodyPr>
          <a:lstStyle/>
          <a:p>
            <a:pPr algn="ctr"/>
            <a:r>
              <a:rPr lang="en-GB" sz="4900" b="1" dirty="0" smtClean="0">
                <a:latin typeface="SassoonPrimaryInfant" pitchFamily="2" charset="0"/>
              </a:rPr>
              <a:t>Medical Matters</a:t>
            </a:r>
            <a:r>
              <a:rPr lang="en-GB" dirty="0" smtClean="0"/>
              <a:t/>
            </a:r>
            <a:br>
              <a:rPr lang="en-GB" dirty="0" smtClean="0"/>
            </a:br>
            <a:endParaRPr lang="en-GB" dirty="0"/>
          </a:p>
        </p:txBody>
      </p:sp>
      <p:sp>
        <p:nvSpPr>
          <p:cNvPr id="3" name="Content Placeholder 2"/>
          <p:cNvSpPr>
            <a:spLocks noGrp="1"/>
          </p:cNvSpPr>
          <p:nvPr>
            <p:ph idx="1"/>
          </p:nvPr>
        </p:nvSpPr>
        <p:spPr>
          <a:xfrm>
            <a:off x="643309" y="1412776"/>
            <a:ext cx="7696200" cy="4392488"/>
          </a:xfrm>
        </p:spPr>
        <p:txBody>
          <a:bodyPr>
            <a:normAutofit fontScale="70000" lnSpcReduction="20000"/>
          </a:bodyPr>
          <a:lstStyle/>
          <a:p>
            <a:endParaRPr lang="en-GB" dirty="0"/>
          </a:p>
          <a:p>
            <a:r>
              <a:rPr lang="en-GB" sz="3600" dirty="0" smtClean="0">
                <a:latin typeface="SassoonPrimaryInfant" pitchFamily="2" charset="0"/>
              </a:rPr>
              <a:t>Inhalers</a:t>
            </a:r>
            <a:r>
              <a:rPr lang="en-GB" sz="3600" dirty="0">
                <a:latin typeface="SassoonPrimaryInfant" pitchFamily="2" charset="0"/>
              </a:rPr>
              <a:t>: one to be kept in school </a:t>
            </a:r>
            <a:r>
              <a:rPr lang="en-GB" sz="3600" dirty="0" smtClean="0">
                <a:latin typeface="SassoonPrimaryInfant" pitchFamily="2" charset="0"/>
              </a:rPr>
              <a:t/>
            </a:r>
            <a:br>
              <a:rPr lang="en-GB" sz="3600" dirty="0" smtClean="0">
                <a:latin typeface="SassoonPrimaryInfant" pitchFamily="2" charset="0"/>
              </a:rPr>
            </a:br>
            <a:endParaRPr lang="en-GB" sz="3600" dirty="0">
              <a:latin typeface="SassoonPrimaryInfant" pitchFamily="2" charset="0"/>
            </a:endParaRPr>
          </a:p>
          <a:p>
            <a:r>
              <a:rPr lang="en-GB" sz="3600" dirty="0" smtClean="0">
                <a:latin typeface="SassoonPrimaryInfant" pitchFamily="2" charset="0"/>
              </a:rPr>
              <a:t>School </a:t>
            </a:r>
            <a:r>
              <a:rPr lang="en-GB" sz="3600" dirty="0">
                <a:latin typeface="SassoonPrimaryInfant" pitchFamily="2" charset="0"/>
              </a:rPr>
              <a:t>can only give children medicine that has been prescribed by the doctor. This is to be taken to the main office and it will be kept in the fridge. </a:t>
            </a:r>
            <a:r>
              <a:rPr lang="en-GB" sz="3600" dirty="0" smtClean="0">
                <a:latin typeface="SassoonPrimaryInfant" pitchFamily="2" charset="0"/>
              </a:rPr>
              <a:t>It must be collected by a parent at the end of the school day. We can only administer medicine which has to be taken four times a day.</a:t>
            </a:r>
          </a:p>
          <a:p>
            <a:endParaRPr lang="en-GB" sz="3600" dirty="0" smtClean="0">
              <a:latin typeface="SassoonPrimaryInfant" pitchFamily="2" charset="0"/>
            </a:endParaRPr>
          </a:p>
          <a:p>
            <a:r>
              <a:rPr lang="en-GB" sz="3600" dirty="0" smtClean="0">
                <a:latin typeface="SassoonPrimaryInfant" pitchFamily="2" charset="0"/>
              </a:rPr>
              <a:t>If you have any concerns about medical issues please speak to a member of staff</a:t>
            </a:r>
            <a:r>
              <a:rPr lang="en-GB" sz="3600" dirty="0">
                <a:latin typeface="SassoonPrimaryInfant" pitchFamily="2" charset="0"/>
              </a:rPr>
              <a:t>.</a:t>
            </a:r>
          </a:p>
          <a:p>
            <a:pPr marL="0" indent="0">
              <a:buNone/>
            </a:pPr>
            <a:endParaRPr lang="en-GB" dirty="0" smtClean="0"/>
          </a:p>
          <a:p>
            <a:pPr marL="0" indent="0">
              <a:buNone/>
            </a:pPr>
            <a:endParaRPr lang="en-GB" dirty="0"/>
          </a:p>
          <a:p>
            <a:pPr marL="0" indent="0">
              <a:buNone/>
            </a:pPr>
            <a:endParaRPr lang="en-GB" dirty="0"/>
          </a:p>
        </p:txBody>
      </p:sp>
      <p:pic>
        <p:nvPicPr>
          <p:cNvPr id="4"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232709" y="358039"/>
            <a:ext cx="1630695" cy="781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see.sbcschools.org.uk/uploads/profiles/logos/img_resize_1/see_primary_barleyfield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7365">
            <a:off x="7740604" y="214379"/>
            <a:ext cx="1134536" cy="102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3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27113"/>
            <a:ext cx="7412052" cy="847708"/>
          </a:xfrm>
        </p:spPr>
        <p:txBody>
          <a:bodyPr>
            <a:noAutofit/>
          </a:bodyPr>
          <a:lstStyle/>
          <a:p>
            <a:pPr algn="l"/>
            <a:r>
              <a:rPr lang="en-GB" sz="4400" b="1" dirty="0" smtClean="0">
                <a:latin typeface="SassoonPrimaryInfant" pitchFamily="2" charset="0"/>
              </a:rPr>
              <a:t>Special Educational Needs</a:t>
            </a:r>
            <a:endParaRPr lang="en-GB" sz="4400" b="1" dirty="0">
              <a:latin typeface="SassoonPrimaryInfant" pitchFamily="2" charset="0"/>
            </a:endParaRPr>
          </a:p>
        </p:txBody>
      </p:sp>
      <p:sp>
        <p:nvSpPr>
          <p:cNvPr id="3" name="Content Placeholder 2"/>
          <p:cNvSpPr>
            <a:spLocks noGrp="1"/>
          </p:cNvSpPr>
          <p:nvPr>
            <p:ph idx="1"/>
          </p:nvPr>
        </p:nvSpPr>
        <p:spPr>
          <a:xfrm>
            <a:off x="107504" y="440244"/>
            <a:ext cx="8607900" cy="5526376"/>
          </a:xfrm>
        </p:spPr>
        <p:txBody>
          <a:bodyPr>
            <a:normAutofit/>
          </a:bodyPr>
          <a:lstStyle/>
          <a:p>
            <a:pPr>
              <a:buNone/>
            </a:pPr>
            <a:endParaRPr lang="en-GB" sz="2800" dirty="0" smtClean="0">
              <a:latin typeface="SassoonPrimaryInfant" pitchFamily="2" charset="0"/>
            </a:endParaRPr>
          </a:p>
          <a:p>
            <a:pPr>
              <a:buNone/>
            </a:pPr>
            <a:endParaRPr lang="en-GB" sz="2800" dirty="0">
              <a:latin typeface="SassoonPrimaryInfant" pitchFamily="2" charset="0"/>
            </a:endParaRPr>
          </a:p>
          <a:p>
            <a:pPr>
              <a:buNone/>
            </a:pPr>
            <a:endParaRPr lang="en-GB" sz="2800" dirty="0" smtClean="0">
              <a:latin typeface="SassoonPrimaryInfant" pitchFamily="2" charset="0"/>
            </a:endParaRPr>
          </a:p>
          <a:p>
            <a:pPr>
              <a:buNone/>
            </a:pPr>
            <a:r>
              <a:rPr lang="en-GB" sz="2800" dirty="0" smtClean="0">
                <a:latin typeface="SassoonPrimaryInfant" pitchFamily="2" charset="0"/>
              </a:rPr>
              <a:t>If you have any concerns about your child’s development please speak to their class teacher or Mrs Gregory/Mrs Neave (SENCO)</a:t>
            </a:r>
          </a:p>
          <a:p>
            <a:endParaRPr lang="en-GB" sz="1600" dirty="0" smtClean="0">
              <a:latin typeface="SassoonPrimaryInfant" pitchFamily="2" charset="0"/>
            </a:endParaRPr>
          </a:p>
          <a:p>
            <a:pPr marL="0" indent="0">
              <a:buNone/>
            </a:pPr>
            <a:endParaRPr lang="en-GB" sz="2800" dirty="0">
              <a:latin typeface="Calibri" pitchFamily="34" charset="0"/>
            </a:endParaRPr>
          </a:p>
        </p:txBody>
      </p:sp>
      <p:pic>
        <p:nvPicPr>
          <p:cNvPr id="4"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863688" y="4201610"/>
            <a:ext cx="3314103" cy="1589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see.sbcschools.org.uk/uploads/profiles/logos/img_resize_1/see_primary_barleyfield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3051">
            <a:off x="5125534" y="4092818"/>
            <a:ext cx="2243224" cy="2035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411760" y="244017"/>
            <a:ext cx="4680520" cy="704832"/>
          </a:xfrm>
        </p:spPr>
        <p:txBody>
          <a:bodyPr>
            <a:normAutofit fontScale="90000"/>
          </a:bodyPr>
          <a:lstStyle/>
          <a:p>
            <a:r>
              <a:rPr lang="en-GB" sz="4400" b="1" dirty="0" smtClean="0">
                <a:latin typeface="SassoonPrimaryInfant" pitchFamily="2" charset="0"/>
              </a:rPr>
              <a:t>Future Events</a:t>
            </a:r>
            <a:endParaRPr lang="en-GB" sz="4400" b="1" dirty="0">
              <a:latin typeface="SassoonPrimaryInfant" pitchFamily="2" charset="0"/>
            </a:endParaRPr>
          </a:p>
        </p:txBody>
      </p:sp>
      <p:pic>
        <p:nvPicPr>
          <p:cNvPr id="5"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5856">
            <a:off x="7721778" y="318415"/>
            <a:ext cx="1078706" cy="978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5636" y="1052736"/>
            <a:ext cx="7886767" cy="5663089"/>
          </a:xfrm>
          <a:prstGeom prst="rect">
            <a:avLst/>
          </a:prstGeom>
          <a:noFill/>
        </p:spPr>
        <p:txBody>
          <a:bodyPr wrap="square" rtlCol="0">
            <a:spAutoFit/>
          </a:bodyPr>
          <a:lstStyle/>
          <a:p>
            <a:pPr marL="457200" indent="-457200">
              <a:buFont typeface="Arial" panose="020B0604020202020204" pitchFamily="34" charset="0"/>
              <a:buChar char="•"/>
            </a:pPr>
            <a:r>
              <a:rPr lang="en-GB" sz="2000" b="1" dirty="0" smtClean="0">
                <a:latin typeface="SassoonPrimaryInfant" pitchFamily="2" charset="0"/>
              </a:rPr>
              <a:t>Y1 Phonics/Maths workshops </a:t>
            </a:r>
          </a:p>
          <a:p>
            <a:r>
              <a:rPr lang="en-GB" sz="1600" dirty="0" smtClean="0">
                <a:latin typeface="SassoonPrimaryInfant" pitchFamily="2" charset="0"/>
              </a:rPr>
              <a:t>Dates TBC</a:t>
            </a:r>
          </a:p>
          <a:p>
            <a:endParaRPr lang="en-GB" sz="1600" dirty="0">
              <a:latin typeface="SassoonPrimaryInfant" pitchFamily="2" charset="0"/>
            </a:endParaRPr>
          </a:p>
          <a:p>
            <a:pPr marL="285750" indent="-285750">
              <a:buFont typeface="Arial" panose="020B0604020202020204" pitchFamily="34" charset="0"/>
              <a:buChar char="•"/>
            </a:pPr>
            <a:r>
              <a:rPr lang="en-GB" sz="2000" b="1" dirty="0" smtClean="0">
                <a:latin typeface="SassoonPrimaryInfant" pitchFamily="2" charset="0"/>
              </a:rPr>
              <a:t>Y2 Maths/Reading workshops</a:t>
            </a:r>
          </a:p>
          <a:p>
            <a:r>
              <a:rPr lang="en-GB" dirty="0" smtClean="0">
                <a:latin typeface="SassoonPrimaryInfant" pitchFamily="2" charset="0"/>
              </a:rPr>
              <a:t>Dates TBC</a:t>
            </a:r>
          </a:p>
          <a:p>
            <a:endParaRPr lang="en-GB" sz="1200" dirty="0" smtClean="0">
              <a:latin typeface="SassoonPrimaryInfant" pitchFamily="2" charset="0"/>
            </a:endParaRPr>
          </a:p>
          <a:p>
            <a:pPr marL="457200" indent="-457200">
              <a:buFont typeface="Arial" panose="020B0604020202020204" pitchFamily="34" charset="0"/>
              <a:buChar char="•"/>
            </a:pPr>
            <a:r>
              <a:rPr lang="en-GB" sz="2000" b="1" dirty="0" smtClean="0">
                <a:latin typeface="SassoonPrimaryInfant" pitchFamily="2" charset="0"/>
              </a:rPr>
              <a:t>KS1 Christmas ‘</a:t>
            </a:r>
            <a:r>
              <a:rPr lang="en-GB" sz="2000" b="1" dirty="0" err="1" smtClean="0">
                <a:latin typeface="SassoonPrimaryInfant" pitchFamily="2" charset="0"/>
              </a:rPr>
              <a:t>Crafternoon</a:t>
            </a:r>
            <a:r>
              <a:rPr lang="en-GB" sz="2000" b="1" dirty="0" smtClean="0">
                <a:latin typeface="SassoonPrimaryInfant" pitchFamily="2" charset="0"/>
              </a:rPr>
              <a:t>’</a:t>
            </a:r>
          </a:p>
          <a:p>
            <a:r>
              <a:rPr lang="en-GB" sz="2000" dirty="0" smtClean="0">
                <a:latin typeface="SassoonPrimaryInfant" pitchFamily="2" charset="0"/>
              </a:rPr>
              <a:t>16</a:t>
            </a:r>
            <a:r>
              <a:rPr lang="en-GB" sz="2000" baseline="30000" dirty="0" smtClean="0">
                <a:latin typeface="SassoonPrimaryInfant" pitchFamily="2" charset="0"/>
              </a:rPr>
              <a:t>th</a:t>
            </a:r>
            <a:r>
              <a:rPr lang="en-GB" sz="2000" dirty="0" smtClean="0">
                <a:latin typeface="SassoonPrimaryInfant" pitchFamily="2" charset="0"/>
              </a:rPr>
              <a:t> December at 2pm </a:t>
            </a:r>
          </a:p>
          <a:p>
            <a:endParaRPr lang="en-GB" sz="2000" dirty="0" smtClean="0">
              <a:latin typeface="SassoonPrimaryInfant" pitchFamily="2" charset="0"/>
            </a:endParaRPr>
          </a:p>
          <a:p>
            <a:pPr marL="457200" indent="-457200">
              <a:buFont typeface="Arial" panose="020B0604020202020204" pitchFamily="34" charset="0"/>
              <a:buChar char="•"/>
            </a:pPr>
            <a:r>
              <a:rPr lang="en-GB" sz="2000" b="1" dirty="0" smtClean="0">
                <a:latin typeface="SassoonPrimaryInfant" pitchFamily="2" charset="0"/>
              </a:rPr>
              <a:t>Year 2 Christmas performance</a:t>
            </a:r>
          </a:p>
          <a:p>
            <a:r>
              <a:rPr lang="en-GB" sz="2000" dirty="0" smtClean="0">
                <a:latin typeface="SassoonPrimaryInfant" pitchFamily="2" charset="0"/>
              </a:rPr>
              <a:t>4</a:t>
            </a:r>
            <a:r>
              <a:rPr lang="en-GB" sz="2000" baseline="30000" dirty="0" smtClean="0">
                <a:latin typeface="SassoonPrimaryInfant" pitchFamily="2" charset="0"/>
              </a:rPr>
              <a:t>th</a:t>
            </a:r>
            <a:r>
              <a:rPr lang="en-GB" sz="2000" dirty="0" smtClean="0">
                <a:latin typeface="SassoonPrimaryInfant" pitchFamily="2" charset="0"/>
              </a:rPr>
              <a:t> December 2019 -10am and 5.30pm</a:t>
            </a:r>
          </a:p>
          <a:p>
            <a:endParaRPr lang="en-GB" sz="2000" dirty="0">
              <a:latin typeface="SassoonPrimaryInfant" pitchFamily="2" charset="0"/>
            </a:endParaRPr>
          </a:p>
          <a:p>
            <a:pPr marL="342900" indent="-342900">
              <a:buFont typeface="Arial" panose="020B0604020202020204" pitchFamily="34" charset="0"/>
              <a:buChar char="•"/>
            </a:pPr>
            <a:r>
              <a:rPr lang="en-GB" sz="2000" b="1" dirty="0" smtClean="0">
                <a:latin typeface="SassoonPrimaryInfant" pitchFamily="2" charset="0"/>
              </a:rPr>
              <a:t>Y1 Christingle Service at St Francis Church</a:t>
            </a:r>
          </a:p>
          <a:p>
            <a:r>
              <a:rPr lang="en-GB" sz="2000" dirty="0" smtClean="0">
                <a:latin typeface="SassoonPrimaryInfant" pitchFamily="2" charset="0"/>
              </a:rPr>
              <a:t>12</a:t>
            </a:r>
            <a:r>
              <a:rPr lang="en-GB" sz="2000" baseline="30000" dirty="0" smtClean="0">
                <a:latin typeface="SassoonPrimaryInfant" pitchFamily="2" charset="0"/>
              </a:rPr>
              <a:t>th</a:t>
            </a:r>
            <a:r>
              <a:rPr lang="en-GB" sz="2000" dirty="0" smtClean="0">
                <a:latin typeface="SassoonPrimaryInfant" pitchFamily="2" charset="0"/>
              </a:rPr>
              <a:t> December 2019 – 2pm</a:t>
            </a:r>
          </a:p>
          <a:p>
            <a:endParaRPr lang="en-GB" sz="2000" b="1" dirty="0">
              <a:latin typeface="SassoonPrimaryInfant" pitchFamily="2" charset="0"/>
            </a:endParaRPr>
          </a:p>
          <a:p>
            <a:pPr marL="342900" indent="-342900">
              <a:buFont typeface="Arial" panose="020B0604020202020204" pitchFamily="34" charset="0"/>
              <a:buChar char="•"/>
            </a:pPr>
            <a:r>
              <a:rPr lang="en-GB" sz="2000" b="1" dirty="0" smtClean="0">
                <a:latin typeface="SassoonPrimaryInfant" pitchFamily="2" charset="0"/>
              </a:rPr>
              <a:t>Whole School Crazy Christmas Dress up day</a:t>
            </a:r>
          </a:p>
          <a:p>
            <a:r>
              <a:rPr lang="en-GB" sz="2000" dirty="0" smtClean="0">
                <a:latin typeface="SassoonPrimaryInfant" pitchFamily="2" charset="0"/>
              </a:rPr>
              <a:t>20</a:t>
            </a:r>
            <a:r>
              <a:rPr lang="en-GB" sz="2000" baseline="30000" dirty="0" smtClean="0">
                <a:latin typeface="SassoonPrimaryInfant" pitchFamily="2" charset="0"/>
              </a:rPr>
              <a:t>th</a:t>
            </a:r>
            <a:r>
              <a:rPr lang="en-GB" sz="2000" dirty="0" smtClean="0">
                <a:latin typeface="SassoonPrimaryInfant" pitchFamily="2" charset="0"/>
              </a:rPr>
              <a:t> December 2019</a:t>
            </a:r>
            <a:br>
              <a:rPr lang="en-GB" sz="2000" dirty="0" smtClean="0">
                <a:latin typeface="SassoonPrimaryInfant" pitchFamily="2" charset="0"/>
              </a:rPr>
            </a:br>
            <a:endParaRPr lang="en-GB" sz="2000" dirty="0" smtClean="0">
              <a:latin typeface="SassoonPrimaryInfant" pitchFamily="2" charset="0"/>
            </a:endParaRPr>
          </a:p>
          <a:p>
            <a:pPr marL="457200" indent="-457200">
              <a:buFont typeface="Arial" panose="020B0604020202020204" pitchFamily="34" charset="0"/>
              <a:buChar char="•"/>
            </a:pPr>
            <a:r>
              <a:rPr lang="en-GB" sz="2000" b="1" dirty="0" smtClean="0">
                <a:latin typeface="SassoonPrimaryInfant" pitchFamily="2" charset="0"/>
              </a:rPr>
              <a:t>Y2 SATs meeting  (Spring Term – date TBC)</a:t>
            </a:r>
            <a:endParaRPr lang="en-GB" sz="2000" b="1" dirty="0">
              <a:latin typeface="SassoonPrimaryInfant" pitchFamily="2" charset="0"/>
            </a:endParaRPr>
          </a:p>
        </p:txBody>
      </p:sp>
      <p:pic>
        <p:nvPicPr>
          <p:cNvPr id="6" name="Picture 4" descr="http://science-all.com/images/children-clipart/children-clipart-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072">
            <a:off x="213547" y="397108"/>
            <a:ext cx="1346117" cy="6454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188" y="2924944"/>
            <a:ext cx="6870700" cy="1059904"/>
          </a:xfrm>
        </p:spPr>
        <p:txBody>
          <a:bodyPr>
            <a:normAutofit fontScale="90000"/>
          </a:bodyPr>
          <a:lstStyle/>
          <a:p>
            <a:pPr algn="ctr"/>
            <a:r>
              <a:rPr lang="en-GB" sz="4400" b="1" dirty="0" smtClean="0">
                <a:latin typeface="SassoonPrimaryInfant" pitchFamily="2" charset="0"/>
              </a:rPr>
              <a:t>THANK YOU FOR COMING.</a:t>
            </a:r>
            <a:endParaRPr lang="en-GB" sz="4400" b="1" dirty="0">
              <a:latin typeface="SassoonPrimaryInfant" pitchFamily="2" charset="0"/>
            </a:endParaRPr>
          </a:p>
        </p:txBody>
      </p:sp>
      <p:pic>
        <p:nvPicPr>
          <p:cNvPr id="4" name="Picture 4" descr="http://science-all.com/images/children-clipart/children-clipart-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32072">
            <a:off x="232708" y="550670"/>
            <a:ext cx="1630695" cy="781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3051">
            <a:off x="779475" y="5513662"/>
            <a:ext cx="1078706" cy="97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4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53642" y="160283"/>
            <a:ext cx="5708779" cy="704832"/>
          </a:xfrm>
        </p:spPr>
        <p:txBody>
          <a:bodyPr>
            <a:normAutofit fontScale="90000"/>
          </a:bodyPr>
          <a:lstStyle/>
          <a:p>
            <a:r>
              <a:rPr lang="en-GB" sz="4400" b="1" dirty="0" smtClean="0">
                <a:latin typeface="SassoonPrimaryInfant" pitchFamily="2" charset="0"/>
              </a:rPr>
              <a:t>Teaching staff 2018/19</a:t>
            </a:r>
            <a:endParaRPr lang="en-GB" sz="4400" b="1" dirty="0">
              <a:latin typeface="SassoonPrimaryInfant" pitchFamily="2" charset="0"/>
            </a:endParaRPr>
          </a:p>
        </p:txBody>
      </p:sp>
      <p:sp>
        <p:nvSpPr>
          <p:cNvPr id="3" name="Rectangle 2"/>
          <p:cNvSpPr/>
          <p:nvPr/>
        </p:nvSpPr>
        <p:spPr>
          <a:xfrm>
            <a:off x="1524638" y="5691769"/>
            <a:ext cx="1713932"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Miss Atkinson</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sp>
        <p:nvSpPr>
          <p:cNvPr id="8" name="Rectangle 7"/>
          <p:cNvSpPr/>
          <p:nvPr/>
        </p:nvSpPr>
        <p:spPr>
          <a:xfrm>
            <a:off x="1003128" y="2797913"/>
            <a:ext cx="2888035"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Brand (Team Leader)</a:t>
            </a:r>
          </a:p>
          <a:p>
            <a:pPr marL="342900" indent="-342900" algn="ctr">
              <a:spcBef>
                <a:spcPct val="20000"/>
              </a:spcBef>
            </a:pPr>
            <a:r>
              <a:rPr lang="en-GB" b="1" dirty="0" smtClean="0">
                <a:latin typeface="SassoonPrimaryInfant" pitchFamily="2" charset="0"/>
              </a:rPr>
              <a:t>Y2</a:t>
            </a:r>
            <a:endParaRPr lang="en-GB" b="1" dirty="0">
              <a:latin typeface="SassoonPrimaryInfant" pitchFamily="2" charset="0"/>
            </a:endParaRPr>
          </a:p>
        </p:txBody>
      </p:sp>
      <p:sp>
        <p:nvSpPr>
          <p:cNvPr id="10" name="Rectangle 9"/>
          <p:cNvSpPr/>
          <p:nvPr/>
        </p:nvSpPr>
        <p:spPr>
          <a:xfrm>
            <a:off x="5660260" y="2811298"/>
            <a:ext cx="3044360"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Richardson/Miss Head</a:t>
            </a:r>
          </a:p>
          <a:p>
            <a:pPr marL="342900" indent="-342900" algn="ctr">
              <a:spcBef>
                <a:spcPct val="20000"/>
              </a:spcBef>
            </a:pPr>
            <a:r>
              <a:rPr lang="en-GB" b="1" dirty="0" smtClean="0">
                <a:latin typeface="SassoonPrimaryInfant" pitchFamily="2" charset="0"/>
              </a:rPr>
              <a:t>Y2</a:t>
            </a:r>
            <a:endParaRPr lang="en-GB" b="1" dirty="0">
              <a:latin typeface="SassoonPrimaryInfant" pitchFamily="2" charset="0"/>
            </a:endParaRPr>
          </a:p>
        </p:txBody>
      </p:sp>
      <p:sp>
        <p:nvSpPr>
          <p:cNvPr id="11" name="Rectangle 10"/>
          <p:cNvSpPr/>
          <p:nvPr/>
        </p:nvSpPr>
        <p:spPr>
          <a:xfrm>
            <a:off x="4133377" y="2785693"/>
            <a:ext cx="1329146"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Neave</a:t>
            </a:r>
          </a:p>
          <a:p>
            <a:pPr marL="342900" indent="-342900" algn="ctr">
              <a:spcBef>
                <a:spcPct val="20000"/>
              </a:spcBef>
            </a:pPr>
            <a:r>
              <a:rPr lang="en-GB" b="1" dirty="0" smtClean="0">
                <a:latin typeface="SassoonPrimaryInfant" pitchFamily="2" charset="0"/>
              </a:rPr>
              <a:t>Y2</a:t>
            </a:r>
            <a:endParaRPr lang="en-GB" b="1" dirty="0">
              <a:latin typeface="SassoonPrimaryInfant" pitchFamily="2" charset="0"/>
            </a:endParaRPr>
          </a:p>
        </p:txBody>
      </p:sp>
      <p:pic>
        <p:nvPicPr>
          <p:cNvPr id="17"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5775">
            <a:off x="551263" y="3591421"/>
            <a:ext cx="891331" cy="808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ience-all.com/images/children-clipart/children-clipart-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072">
            <a:off x="122670" y="306761"/>
            <a:ext cx="1398980" cy="67084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257721" y="5683696"/>
            <a:ext cx="851515"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 Nixon</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sp>
        <p:nvSpPr>
          <p:cNvPr id="16" name="Rectangle 15"/>
          <p:cNvSpPr/>
          <p:nvPr/>
        </p:nvSpPr>
        <p:spPr>
          <a:xfrm>
            <a:off x="6660816" y="5683696"/>
            <a:ext cx="915635"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Ripley</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pic>
        <p:nvPicPr>
          <p:cNvPr id="1026" name="Picture 2" descr="http://fluencycontent2-schoolwebsite.netdna-ssl.com/FileCluster/BarleyFields/MainFolder/2015-2016/Gallery-/Staff-Spring-2016/Mrs-Ripley.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572" y="3705520"/>
            <a:ext cx="1521122" cy="19557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luencycontent2-schoolwebsite.netdna-ssl.com/FileCluster/BarleyFields/MainFolder/2016-2017/Staff-Photos/Miss-Atkins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6248" y="3639449"/>
            <a:ext cx="1489809" cy="19125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barleyfields.fluencycms.co.uk/Mainfolder/2015-2016/Gallery-/Staff-Spring-2016/Mrs-Brand.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5620" y="941169"/>
            <a:ext cx="1343718" cy="17276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fluencycontent2-schoolwebsite.netdna-ssl.com/FileCluster/BarleyFields/MainFolder/2016-2017/Staff-Photos/Mr-Nix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5376" y="3752018"/>
            <a:ext cx="1540595" cy="19257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3377" y="1048292"/>
            <a:ext cx="1333333" cy="1714286"/>
          </a:xfrm>
          <a:prstGeom prst="rect">
            <a:avLst/>
          </a:prstGeom>
        </p:spPr>
      </p:pic>
      <p:pic>
        <p:nvPicPr>
          <p:cNvPr id="4" name="Picture 2" descr="https://barleyfields.fluencycms.co.uk/Mainfolder/images/the_school/Mrs.%20E.%20Richardson%20Teach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5185" y="921325"/>
            <a:ext cx="1233981" cy="18509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l="24801" t="19200" b="17801"/>
          <a:stretch/>
        </p:blipFill>
        <p:spPr>
          <a:xfrm rot="5400000">
            <a:off x="6984633" y="1337390"/>
            <a:ext cx="1762440" cy="11073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87499" y="456247"/>
            <a:ext cx="5492755" cy="704832"/>
          </a:xfrm>
        </p:spPr>
        <p:txBody>
          <a:bodyPr>
            <a:normAutofit fontScale="90000"/>
          </a:bodyPr>
          <a:lstStyle/>
          <a:p>
            <a:r>
              <a:rPr lang="en-GB" sz="4400" b="1" dirty="0" smtClean="0">
                <a:latin typeface="SassoonPrimaryInfant" pitchFamily="2" charset="0"/>
              </a:rPr>
              <a:t>Teaching assistants</a:t>
            </a:r>
            <a:endParaRPr lang="en-GB" sz="4400" b="1" dirty="0">
              <a:latin typeface="SassoonPrimaryInfant" pitchFamily="2" charset="0"/>
            </a:endParaRPr>
          </a:p>
        </p:txBody>
      </p:sp>
      <p:sp>
        <p:nvSpPr>
          <p:cNvPr id="3" name="Rectangle 2"/>
          <p:cNvSpPr/>
          <p:nvPr/>
        </p:nvSpPr>
        <p:spPr>
          <a:xfrm>
            <a:off x="1120568" y="6022146"/>
            <a:ext cx="966931"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Miss Farrell</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sp>
        <p:nvSpPr>
          <p:cNvPr id="8" name="Rectangle 7"/>
          <p:cNvSpPr/>
          <p:nvPr/>
        </p:nvSpPr>
        <p:spPr>
          <a:xfrm>
            <a:off x="1565285" y="3143970"/>
            <a:ext cx="1548116"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a:t>
            </a:r>
            <a:r>
              <a:rPr lang="en-GB" b="1" dirty="0" err="1" smtClean="0">
                <a:latin typeface="SassoonPrimaryInfant" pitchFamily="2" charset="0"/>
              </a:rPr>
              <a:t>Eglinton</a:t>
            </a:r>
            <a:endParaRPr lang="en-GB" b="1" dirty="0" smtClean="0">
              <a:latin typeface="SassoonPrimaryInfant" pitchFamily="2" charset="0"/>
            </a:endParaRPr>
          </a:p>
          <a:p>
            <a:pPr marL="342900" indent="-342900" algn="ctr">
              <a:spcBef>
                <a:spcPct val="20000"/>
              </a:spcBef>
            </a:pPr>
            <a:r>
              <a:rPr lang="en-GB" b="1" dirty="0" smtClean="0">
                <a:latin typeface="SassoonPrimaryInfant" pitchFamily="2" charset="0"/>
              </a:rPr>
              <a:t>Y2 </a:t>
            </a:r>
            <a:endParaRPr lang="en-GB" b="1" dirty="0">
              <a:latin typeface="SassoonPrimaryInfant" pitchFamily="2" charset="0"/>
            </a:endParaRPr>
          </a:p>
        </p:txBody>
      </p:sp>
      <p:sp>
        <p:nvSpPr>
          <p:cNvPr id="10" name="Rectangle 9"/>
          <p:cNvSpPr/>
          <p:nvPr/>
        </p:nvSpPr>
        <p:spPr>
          <a:xfrm>
            <a:off x="6045650" y="3204544"/>
            <a:ext cx="1112100"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Ellis</a:t>
            </a:r>
          </a:p>
          <a:p>
            <a:pPr marL="342900" indent="-342900" algn="ctr">
              <a:spcBef>
                <a:spcPct val="20000"/>
              </a:spcBef>
            </a:pPr>
            <a:r>
              <a:rPr lang="en-GB" b="1" dirty="0" smtClean="0">
                <a:latin typeface="SassoonPrimaryInfant" pitchFamily="2" charset="0"/>
              </a:rPr>
              <a:t>Y2</a:t>
            </a:r>
            <a:endParaRPr lang="en-GB" b="1" dirty="0">
              <a:latin typeface="SassoonPrimaryInfant" pitchFamily="2" charset="0"/>
            </a:endParaRPr>
          </a:p>
        </p:txBody>
      </p:sp>
      <p:sp>
        <p:nvSpPr>
          <p:cNvPr id="11" name="Rectangle 10"/>
          <p:cNvSpPr/>
          <p:nvPr/>
        </p:nvSpPr>
        <p:spPr>
          <a:xfrm>
            <a:off x="3648752" y="3149414"/>
            <a:ext cx="1876732"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Stephenson</a:t>
            </a:r>
          </a:p>
          <a:p>
            <a:pPr marL="342900" indent="-342900" algn="ctr">
              <a:spcBef>
                <a:spcPct val="20000"/>
              </a:spcBef>
            </a:pPr>
            <a:r>
              <a:rPr lang="en-GB" b="1" dirty="0" smtClean="0">
                <a:latin typeface="SassoonPrimaryInfant" pitchFamily="2" charset="0"/>
              </a:rPr>
              <a:t>Y2</a:t>
            </a:r>
            <a:endParaRPr lang="en-GB" b="1" dirty="0">
              <a:latin typeface="SassoonPrimaryInfant" pitchFamily="2" charset="0"/>
            </a:endParaRPr>
          </a:p>
        </p:txBody>
      </p:sp>
      <p:pic>
        <p:nvPicPr>
          <p:cNvPr id="17"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5775">
            <a:off x="7910595" y="158712"/>
            <a:ext cx="1078706" cy="9786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ience-all.com/images/children-clipart/children-clipart-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072">
            <a:off x="257521" y="257083"/>
            <a:ext cx="1630695" cy="78195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89094" y="6029753"/>
            <a:ext cx="1519903"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Conway</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sp>
        <p:nvSpPr>
          <p:cNvPr id="16" name="Rectangle 15"/>
          <p:cNvSpPr/>
          <p:nvPr/>
        </p:nvSpPr>
        <p:spPr>
          <a:xfrm>
            <a:off x="4912481" y="6034175"/>
            <a:ext cx="1318182"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Myers</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pic>
        <p:nvPicPr>
          <p:cNvPr id="2052" name="Picture 4" descr="http://fluencycontent2-schoolwebsite.netdna-ssl.com/FileCluster/BarleyFields/MainFolder/2015-2016/Gallery-/Staff-Spring-2016/Mrs-Ellis.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950" y="1520055"/>
            <a:ext cx="1333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luencycontent2-schoolwebsite.netdna-ssl.com/FileCluster/BarleyFields/MainFolder/2016-2017/Staff-Photos/Mrs-Conwa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0557" y="4318211"/>
            <a:ext cx="1343340" cy="16791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fluencycontent2-schoolwebsite.netdna-ssl.com/FileCluster/BarleyFields/MainFolder/2015-2016/Gallery-/Staff-Spring-2016/Mrs-Eglinton.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1479" y="1416350"/>
            <a:ext cx="1333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fluencycontent2-schoolwebsite.netdna-ssl.com/FileCluster/BarleyFields/MainFolder/2015-2016/Gallery-/Staff-Spring-2016/Miss-Farrell.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291" y="4315253"/>
            <a:ext cx="1333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88971" y="5997386"/>
            <a:ext cx="1525226" cy="701731"/>
          </a:xfrm>
          <a:prstGeom prst="rect">
            <a:avLst/>
          </a:prstGeom>
        </p:spPr>
        <p:txBody>
          <a:bodyPr wrap="none">
            <a:spAutoFit/>
          </a:bodyPr>
          <a:lstStyle/>
          <a:p>
            <a:pPr marL="342900" indent="-342900" algn="ctr">
              <a:spcBef>
                <a:spcPct val="20000"/>
              </a:spcBef>
            </a:pPr>
            <a:r>
              <a:rPr lang="en-GB" b="1" dirty="0" smtClean="0">
                <a:latin typeface="SassoonPrimaryInfant" pitchFamily="2" charset="0"/>
              </a:rPr>
              <a:t>Mrs Dawson</a:t>
            </a:r>
          </a:p>
          <a:p>
            <a:pPr marL="342900" indent="-342900" algn="ctr">
              <a:spcBef>
                <a:spcPct val="20000"/>
              </a:spcBef>
            </a:pPr>
            <a:r>
              <a:rPr lang="en-GB" b="1" dirty="0" smtClean="0">
                <a:latin typeface="SassoonPrimaryInfant" pitchFamily="2" charset="0"/>
              </a:rPr>
              <a:t>Y1</a:t>
            </a:r>
            <a:endParaRPr lang="en-GB" b="1" dirty="0">
              <a:latin typeface="SassoonPrimaryInfant" pitchFamily="2" charset="0"/>
            </a:endParaRPr>
          </a:p>
        </p:txBody>
      </p:sp>
      <p:pic>
        <p:nvPicPr>
          <p:cNvPr id="2" name="Picture 2" descr="http://fluencycontent2-schoolwebsite.netdna-ssl.com/FileCluster/BarleyFields/MainFolder/images/the_school/Mrs-Myer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040" y="4348820"/>
            <a:ext cx="1333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fluencycontent2-schoolwebsite.netdna-ssl.com/FileCluster/BarleyFields/MainFolder/images/the_school/Mrs.%20A.%20Stephenson%20Teaching%20Assistan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4608" y="1460584"/>
            <a:ext cx="1179135" cy="1626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fluencycontent2-schoolwebsite.netdna-ssl.com/FileCluster/BarleyFields/MainFolder/2015-2016/Gallery-/Staff-Spring-2016/Mrs-Dawson.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6848" y="4285590"/>
            <a:ext cx="1333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5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5923" y="226097"/>
            <a:ext cx="8175282" cy="776270"/>
          </a:xfrm>
        </p:spPr>
        <p:txBody>
          <a:bodyPr>
            <a:normAutofit fontScale="90000"/>
          </a:bodyPr>
          <a:lstStyle/>
          <a:p>
            <a:r>
              <a:rPr lang="en-GB" sz="4900" b="1" dirty="0" smtClean="0">
                <a:latin typeface="SassoonPrimaryInfant" pitchFamily="2" charset="0"/>
              </a:rPr>
              <a:t>What is Key Stage One?</a:t>
            </a:r>
            <a:endParaRPr lang="en-GB" sz="4900" b="1" dirty="0">
              <a:latin typeface="SassoonPrimaryInfant" pitchFamily="2" charset="0"/>
            </a:endParaRPr>
          </a:p>
        </p:txBody>
      </p:sp>
      <p:pic>
        <p:nvPicPr>
          <p:cNvPr id="16"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3051">
            <a:off x="7998619" y="270588"/>
            <a:ext cx="1025171" cy="9301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8352" y="1124744"/>
            <a:ext cx="8208912" cy="5121402"/>
          </a:xfrm>
          <a:prstGeom prst="rect">
            <a:avLst/>
          </a:prstGeom>
          <a:noFill/>
        </p:spPr>
        <p:txBody>
          <a:bodyPr wrap="square" rtlCol="0">
            <a:spAutoFit/>
          </a:bodyPr>
          <a:lstStyle/>
          <a:p>
            <a:pPr marL="274320" indent="-274320" eaLnBrk="1" fontAlgn="auto" hangingPunct="1">
              <a:spcAft>
                <a:spcPts val="0"/>
              </a:spcAft>
              <a:buClr>
                <a:schemeClr val="accent3"/>
              </a:buClr>
              <a:buFont typeface="Wingdings 2"/>
              <a:buChar char=""/>
              <a:defRPr/>
            </a:pPr>
            <a:r>
              <a:rPr lang="en-GB" dirty="0" smtClean="0">
                <a:latin typeface="SassoonPrimaryInfant" pitchFamily="2" charset="0"/>
              </a:rPr>
              <a:t>Year One and Year Two. </a:t>
            </a:r>
          </a:p>
          <a:p>
            <a:pPr eaLnBrk="1" fontAlgn="auto" hangingPunct="1">
              <a:spcAft>
                <a:spcPts val="0"/>
              </a:spcAft>
              <a:buClr>
                <a:schemeClr val="accent3"/>
              </a:buClr>
              <a:defRPr/>
            </a:pPr>
            <a:r>
              <a:rPr lang="en-GB" dirty="0" smtClean="0">
                <a:latin typeface="SassoonPrimaryInfant" pitchFamily="2" charset="0"/>
              </a:rPr>
              <a:t> </a:t>
            </a:r>
            <a:endParaRPr lang="en-GB" dirty="0">
              <a:latin typeface="SassoonPrimaryInfant" pitchFamily="2" charset="0"/>
            </a:endParaRPr>
          </a:p>
          <a:p>
            <a:pPr marL="274320" indent="-274320" eaLnBrk="1" fontAlgn="auto" hangingPunct="1">
              <a:spcAft>
                <a:spcPts val="0"/>
              </a:spcAft>
              <a:buClr>
                <a:schemeClr val="accent3"/>
              </a:buClr>
              <a:buFont typeface="Wingdings 2"/>
              <a:buChar char=""/>
              <a:defRPr/>
            </a:pPr>
            <a:r>
              <a:rPr lang="en-GB" dirty="0">
                <a:latin typeface="SassoonPrimaryInfant" pitchFamily="2" charset="0"/>
              </a:rPr>
              <a:t>Children move from the Foundation Stage Curriculum to the National Curriculum</a:t>
            </a:r>
            <a:r>
              <a:rPr lang="en-GB" dirty="0" smtClean="0">
                <a:latin typeface="SassoonPrimaryInfant" pitchFamily="2" charset="0"/>
              </a:rPr>
              <a:t>.</a:t>
            </a:r>
          </a:p>
          <a:p>
            <a:pPr marL="274320" indent="-274320" eaLnBrk="1" fontAlgn="auto" hangingPunct="1">
              <a:spcAft>
                <a:spcPts val="0"/>
              </a:spcAft>
              <a:buClr>
                <a:schemeClr val="accent3"/>
              </a:buClr>
              <a:buFont typeface="Wingdings 2"/>
              <a:buChar char=""/>
              <a:defRPr/>
            </a:pPr>
            <a:endParaRPr lang="en-GB" dirty="0">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r>
              <a:rPr lang="en-GB" dirty="0">
                <a:latin typeface="SassoonPrimaryInfant" pitchFamily="2" charset="0"/>
              </a:rPr>
              <a:t>Year 1  - 90 places split between three classes taught by:</a:t>
            </a:r>
          </a:p>
          <a:p>
            <a:pPr marL="274320" indent="-274320" eaLnBrk="1" fontAlgn="auto" hangingPunct="1">
              <a:lnSpc>
                <a:spcPct val="80000"/>
              </a:lnSpc>
              <a:spcAft>
                <a:spcPts val="0"/>
              </a:spcAft>
              <a:buClr>
                <a:schemeClr val="accent3"/>
              </a:buClr>
              <a:buFontTx/>
              <a:buNone/>
              <a:defRPr/>
            </a:pPr>
            <a:r>
              <a:rPr lang="en-GB" dirty="0">
                <a:latin typeface="SassoonPrimaryInfant" pitchFamily="2" charset="0"/>
              </a:rPr>
              <a:t>   </a:t>
            </a:r>
            <a:r>
              <a:rPr lang="en-GB" dirty="0" smtClean="0">
                <a:latin typeface="SassoonPrimaryInfant" pitchFamily="2" charset="0"/>
              </a:rPr>
              <a:t>Mr Nixon, Miss Atkinson and Mrs Ripley</a:t>
            </a:r>
            <a:endParaRPr lang="en-GB" dirty="0">
              <a:latin typeface="SassoonPrimaryInfant" pitchFamily="2" charset="0"/>
            </a:endParaRPr>
          </a:p>
          <a:p>
            <a:pPr marL="274320" indent="-274320" eaLnBrk="1" fontAlgn="auto" hangingPunct="1">
              <a:lnSpc>
                <a:spcPct val="80000"/>
              </a:lnSpc>
              <a:spcAft>
                <a:spcPts val="0"/>
              </a:spcAft>
              <a:buClr>
                <a:schemeClr val="accent3"/>
              </a:buClr>
              <a:buFontTx/>
              <a:buNone/>
              <a:defRPr/>
            </a:pPr>
            <a:endParaRPr lang="en-GB" dirty="0">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r>
              <a:rPr lang="en-GB" dirty="0">
                <a:latin typeface="SassoonPrimaryInfant" pitchFamily="2" charset="0"/>
              </a:rPr>
              <a:t>Year 2 -  </a:t>
            </a:r>
            <a:r>
              <a:rPr lang="en-GB" dirty="0" smtClean="0">
                <a:latin typeface="SassoonPrimaryInfant" pitchFamily="2" charset="0"/>
              </a:rPr>
              <a:t>90 </a:t>
            </a:r>
            <a:r>
              <a:rPr lang="en-GB" dirty="0">
                <a:latin typeface="SassoonPrimaryInfant" pitchFamily="2" charset="0"/>
              </a:rPr>
              <a:t>places split between three</a:t>
            </a:r>
          </a:p>
          <a:p>
            <a:pPr marL="274320" indent="-274320" eaLnBrk="1" fontAlgn="auto" hangingPunct="1">
              <a:lnSpc>
                <a:spcPct val="80000"/>
              </a:lnSpc>
              <a:spcAft>
                <a:spcPts val="0"/>
              </a:spcAft>
              <a:buClr>
                <a:schemeClr val="accent3"/>
              </a:buClr>
              <a:buFontTx/>
              <a:buNone/>
              <a:defRPr/>
            </a:pPr>
            <a:r>
              <a:rPr lang="en-GB" dirty="0">
                <a:latin typeface="SassoonPrimaryInfant" pitchFamily="2" charset="0"/>
              </a:rPr>
              <a:t>   classes taught by:  </a:t>
            </a:r>
          </a:p>
          <a:p>
            <a:pPr marL="274320" indent="-274320" eaLnBrk="1" fontAlgn="auto" hangingPunct="1">
              <a:lnSpc>
                <a:spcPct val="80000"/>
              </a:lnSpc>
              <a:spcAft>
                <a:spcPts val="0"/>
              </a:spcAft>
              <a:buClr>
                <a:schemeClr val="accent3"/>
              </a:buClr>
              <a:buFontTx/>
              <a:buNone/>
              <a:defRPr/>
            </a:pPr>
            <a:r>
              <a:rPr lang="en-GB" dirty="0">
                <a:latin typeface="SassoonPrimaryInfant" pitchFamily="2" charset="0"/>
              </a:rPr>
              <a:t>   </a:t>
            </a:r>
            <a:r>
              <a:rPr lang="en-GB" dirty="0" smtClean="0">
                <a:latin typeface="SassoonPrimaryInfant" pitchFamily="2" charset="0"/>
              </a:rPr>
              <a:t>Mrs Brand, Mrs Neave, Mrs Richardson and Miss Head</a:t>
            </a:r>
          </a:p>
          <a:p>
            <a:pPr marL="274320" indent="-274320" eaLnBrk="1" fontAlgn="auto" hangingPunct="1">
              <a:lnSpc>
                <a:spcPct val="80000"/>
              </a:lnSpc>
              <a:spcAft>
                <a:spcPts val="0"/>
              </a:spcAft>
              <a:buClr>
                <a:schemeClr val="accent3"/>
              </a:buClr>
              <a:buFontTx/>
              <a:buNone/>
              <a:defRPr/>
            </a:pPr>
            <a:endParaRPr lang="en-GB" dirty="0">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r>
              <a:rPr lang="en-GB" dirty="0">
                <a:latin typeface="SassoonPrimaryInfant" pitchFamily="2" charset="0"/>
              </a:rPr>
              <a:t>Year 1 and Year 2 plan their teaching activities as a </a:t>
            </a:r>
            <a:r>
              <a:rPr lang="en-GB" dirty="0" smtClean="0">
                <a:latin typeface="SassoonPrimaryInfant" pitchFamily="2" charset="0"/>
              </a:rPr>
              <a:t>team</a:t>
            </a:r>
            <a:r>
              <a:rPr lang="en-GB" dirty="0">
                <a:latin typeface="SassoonPrimaryInfant" pitchFamily="2" charset="0"/>
              </a:rPr>
              <a:t> </a:t>
            </a:r>
            <a:r>
              <a:rPr lang="en-GB" dirty="0" smtClean="0">
                <a:latin typeface="SassoonPrimaryInfant" pitchFamily="2" charset="0"/>
              </a:rPr>
              <a:t>and agree topics collectively.</a:t>
            </a:r>
          </a:p>
          <a:p>
            <a:pPr marL="274320" indent="-274320" eaLnBrk="1" fontAlgn="auto" hangingPunct="1">
              <a:lnSpc>
                <a:spcPct val="80000"/>
              </a:lnSpc>
              <a:spcAft>
                <a:spcPts val="0"/>
              </a:spcAft>
              <a:buClr>
                <a:schemeClr val="accent3"/>
              </a:buClr>
              <a:buFont typeface="Wingdings 2"/>
              <a:buChar char=""/>
              <a:defRPr/>
            </a:pPr>
            <a:endParaRPr lang="en-GB" dirty="0">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r>
              <a:rPr lang="en-GB" dirty="0">
                <a:latin typeface="SassoonPrimaryInfant" pitchFamily="2" charset="0"/>
              </a:rPr>
              <a:t>Each teacher will have half a day planning time – </a:t>
            </a:r>
            <a:r>
              <a:rPr lang="en-GB" dirty="0" smtClean="0">
                <a:latin typeface="SassoonPrimaryInfant" pitchFamily="2" charset="0"/>
              </a:rPr>
              <a:t>Tuesday pm for Y1 and Wednesday am for Y2.</a:t>
            </a:r>
            <a:endParaRPr lang="en-GB" sz="1400" dirty="0" smtClean="0">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endParaRPr lang="en-GB" sz="1400" dirty="0">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r>
              <a:rPr lang="en-GB" dirty="0">
                <a:latin typeface="SassoonPrimaryInfant" pitchFamily="2" charset="0"/>
                <a:cs typeface="Calibri" pitchFamily="34" charset="0"/>
              </a:rPr>
              <a:t>Your child will work with staff from across the </a:t>
            </a:r>
            <a:r>
              <a:rPr lang="en-GB" dirty="0" smtClean="0">
                <a:latin typeface="SassoonPrimaryInfant" pitchFamily="2" charset="0"/>
                <a:cs typeface="Calibri" pitchFamily="34" charset="0"/>
              </a:rPr>
              <a:t>three </a:t>
            </a:r>
            <a:r>
              <a:rPr lang="en-GB" dirty="0">
                <a:latin typeface="SassoonPrimaryInfant" pitchFamily="2" charset="0"/>
                <a:cs typeface="Calibri" pitchFamily="34" charset="0"/>
              </a:rPr>
              <a:t>classes as well as staff </a:t>
            </a:r>
            <a:r>
              <a:rPr lang="en-GB" dirty="0" smtClean="0">
                <a:latin typeface="SassoonPrimaryInfant" pitchFamily="2" charset="0"/>
                <a:cs typeface="Calibri" pitchFamily="34" charset="0"/>
              </a:rPr>
              <a:t>throughout the Key Stage.</a:t>
            </a:r>
            <a:endParaRPr lang="en-GB" dirty="0">
              <a:latin typeface="SassoonPrimaryInfant" pitchFamily="2" charset="0"/>
            </a:endParaRPr>
          </a:p>
          <a:p>
            <a:pPr marL="274320" indent="-274320" eaLnBrk="1" fontAlgn="auto" hangingPunct="1">
              <a:spcAft>
                <a:spcPts val="0"/>
              </a:spcAft>
              <a:buClr>
                <a:schemeClr val="accent3"/>
              </a:buClr>
              <a:buFont typeface="Wingdings 2"/>
              <a:buChar char=""/>
              <a:defRPr/>
            </a:pPr>
            <a:endParaRPr lang="en-GB" sz="1400" dirty="0">
              <a:latin typeface="SassoonPrimaryInfant" pitchFamily="2" charset="0"/>
            </a:endParaRPr>
          </a:p>
          <a:p>
            <a:endParaRPr lang="en-GB" sz="1400" dirty="0" smtClean="0"/>
          </a:p>
          <a:p>
            <a:endParaRPr lang="en-GB"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5923" y="226097"/>
            <a:ext cx="8175282" cy="776270"/>
          </a:xfrm>
        </p:spPr>
        <p:txBody>
          <a:bodyPr>
            <a:normAutofit fontScale="90000"/>
          </a:bodyPr>
          <a:lstStyle/>
          <a:p>
            <a:r>
              <a:rPr lang="en-GB" sz="4900" b="1" dirty="0" smtClean="0">
                <a:latin typeface="SassoonPrimaryInfant" pitchFamily="2" charset="0"/>
              </a:rPr>
              <a:t>Daily Routine – KS1</a:t>
            </a:r>
            <a:endParaRPr lang="en-GB" sz="4900" b="1" dirty="0">
              <a:latin typeface="SassoonPrimaryInfant" pitchFamily="2" charset="0"/>
            </a:endParaRPr>
          </a:p>
        </p:txBody>
      </p:sp>
      <p:pic>
        <p:nvPicPr>
          <p:cNvPr id="16" name="Picture 8" descr="https://see.sbcschools.org.uk/uploads/profiles/logos/img_resize_1/see_primary_barleyfield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3051">
            <a:off x="7998619" y="270588"/>
            <a:ext cx="1025171" cy="9301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68352" y="1124744"/>
            <a:ext cx="8208912" cy="738664"/>
          </a:xfrm>
          <a:prstGeom prst="rect">
            <a:avLst/>
          </a:prstGeom>
          <a:noFill/>
        </p:spPr>
        <p:txBody>
          <a:bodyPr wrap="square" rtlCol="0">
            <a:spAutoFit/>
          </a:bodyPr>
          <a:lstStyle/>
          <a:p>
            <a:pPr eaLnBrk="1" fontAlgn="auto" hangingPunct="1">
              <a:spcAft>
                <a:spcPts val="0"/>
              </a:spcAft>
              <a:buClr>
                <a:schemeClr val="accent3"/>
              </a:buClr>
              <a:defRPr/>
            </a:pPr>
            <a:endParaRPr lang="en-GB" sz="1400" dirty="0">
              <a:latin typeface="SassoonPrimaryInfant" pitchFamily="2" charset="0"/>
            </a:endParaRPr>
          </a:p>
          <a:p>
            <a:endParaRPr lang="en-GB" sz="1400" dirty="0" smtClean="0"/>
          </a:p>
          <a:p>
            <a:endParaRPr lang="en-GB" sz="1400" dirty="0"/>
          </a:p>
        </p:txBody>
      </p:sp>
      <p:graphicFrame>
        <p:nvGraphicFramePr>
          <p:cNvPr id="5" name="Table 4"/>
          <p:cNvGraphicFramePr>
            <a:graphicFrameLocks noGrp="1"/>
          </p:cNvGraphicFramePr>
          <p:nvPr>
            <p:extLst>
              <p:ext uri="{D42A27DB-BD31-4B8C-83A1-F6EECF244321}">
                <p14:modId xmlns:p14="http://schemas.microsoft.com/office/powerpoint/2010/main" val="2984224450"/>
              </p:ext>
            </p:extLst>
          </p:nvPr>
        </p:nvGraphicFramePr>
        <p:xfrm>
          <a:off x="335923" y="1024798"/>
          <a:ext cx="7941302" cy="2087810"/>
        </p:xfrm>
        <a:graphic>
          <a:graphicData uri="http://schemas.openxmlformats.org/drawingml/2006/table">
            <a:tbl>
              <a:tblPr firstRow="1" bandRow="1">
                <a:tableStyleId>{5C22544A-7EE6-4342-B048-85BDC9FD1C3A}</a:tableStyleId>
              </a:tblPr>
              <a:tblGrid>
                <a:gridCol w="995717"/>
                <a:gridCol w="1296144"/>
                <a:gridCol w="1296144"/>
                <a:gridCol w="1080120"/>
                <a:gridCol w="936104"/>
                <a:gridCol w="2337073"/>
              </a:tblGrid>
              <a:tr h="433685">
                <a:tc gridSpan="4">
                  <a:txBody>
                    <a:bodyPr/>
                    <a:lstStyle/>
                    <a:p>
                      <a:pPr algn="ctr"/>
                      <a:r>
                        <a:rPr lang="en-GB" sz="1400" dirty="0" smtClean="0"/>
                        <a:t>am</a:t>
                      </a:r>
                      <a:endParaRPr lang="en-GB" sz="1400" dirty="0"/>
                    </a:p>
                  </a:txBody>
                  <a:tcPr marL="91446" marR="91446" marT="45731" marB="45731"/>
                </a:tc>
                <a:tc hMerge="1">
                  <a:txBody>
                    <a:bodyPr/>
                    <a:lstStyle/>
                    <a:p>
                      <a:endParaRPr lang="en-GB"/>
                    </a:p>
                  </a:txBody>
                  <a:tcPr/>
                </a:tc>
                <a:tc hMerge="1">
                  <a:txBody>
                    <a:bodyPr/>
                    <a:lstStyle/>
                    <a:p>
                      <a:pPr algn="ctr"/>
                      <a:endParaRPr lang="en-GB" sz="1400" dirty="0"/>
                    </a:p>
                  </a:txBody>
                  <a:tcPr/>
                </a:tc>
                <a:tc hMerge="1">
                  <a:txBody>
                    <a:bodyPr/>
                    <a:lstStyle/>
                    <a:p>
                      <a:pPr algn="ctr"/>
                      <a:endParaRPr lang="en-GB" sz="1400" dirty="0"/>
                    </a:p>
                  </a:txBody>
                  <a:tcPr/>
                </a:tc>
                <a:tc gridSpan="2">
                  <a:txBody>
                    <a:bodyPr/>
                    <a:lstStyle/>
                    <a:p>
                      <a:pPr algn="ctr"/>
                      <a:r>
                        <a:rPr lang="en-GB" sz="1200" dirty="0" smtClean="0"/>
                        <a:t>pm</a:t>
                      </a:r>
                      <a:endParaRPr lang="en-GB" sz="1200" dirty="0"/>
                    </a:p>
                  </a:txBody>
                  <a:tcPr marL="91446" marR="91446" marT="45731" marB="45731"/>
                </a:tc>
                <a:tc hMerge="1">
                  <a:txBody>
                    <a:bodyPr/>
                    <a:lstStyle/>
                    <a:p>
                      <a:pPr algn="ctr"/>
                      <a:endParaRPr lang="en-GB" sz="1400" dirty="0"/>
                    </a:p>
                  </a:txBody>
                  <a:tcPr/>
                </a:tc>
              </a:tr>
              <a:tr h="1654125">
                <a:tc>
                  <a:txBody>
                    <a:bodyPr/>
                    <a:lstStyle/>
                    <a:p>
                      <a:pPr algn="ctr"/>
                      <a:r>
                        <a:rPr lang="en-GB" sz="1600" dirty="0" smtClean="0"/>
                        <a:t>Morning Learning</a:t>
                      </a:r>
                      <a:endParaRPr lang="en-GB" sz="1600" dirty="0"/>
                    </a:p>
                  </a:txBody>
                  <a:tcPr marL="91446" marR="91446"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smtClean="0"/>
                        <a:t>English</a:t>
                      </a:r>
                    </a:p>
                    <a:p>
                      <a:pPr algn="ctr"/>
                      <a:endParaRPr lang="en-GB" sz="1600" dirty="0"/>
                    </a:p>
                  </a:txBody>
                  <a:tcPr marL="91446" marR="91446" marT="45731" marB="45731"/>
                </a:tc>
                <a:tc>
                  <a:txBody>
                    <a:bodyPr/>
                    <a:lstStyle/>
                    <a:p>
                      <a:pPr algn="ctr"/>
                      <a:r>
                        <a:rPr lang="en-GB" sz="1600" dirty="0" smtClean="0"/>
                        <a:t>Maths</a:t>
                      </a:r>
                      <a:endParaRPr lang="en-GB" sz="1600" dirty="0"/>
                    </a:p>
                  </a:txBody>
                  <a:tcPr marL="91446" marR="91446" marT="45731" marB="45731"/>
                </a:tc>
                <a:tc>
                  <a:txBody>
                    <a:bodyPr/>
                    <a:lstStyle/>
                    <a:p>
                      <a:pPr algn="ctr"/>
                      <a:r>
                        <a:rPr lang="en-GB" sz="1600" dirty="0" smtClean="0"/>
                        <a:t>Phonics</a:t>
                      </a:r>
                      <a:endParaRPr lang="en-GB" sz="1600" dirty="0"/>
                    </a:p>
                  </a:txBody>
                  <a:tcPr marL="91446" marR="91446" marT="45731" marB="45731"/>
                </a:tc>
                <a:tc>
                  <a:txBody>
                    <a:bodyPr/>
                    <a:lstStyle/>
                    <a:p>
                      <a:pPr algn="ctr"/>
                      <a:r>
                        <a:rPr lang="en-GB" sz="1400" dirty="0" smtClean="0"/>
                        <a:t>Guided Reading</a:t>
                      </a:r>
                      <a:endParaRPr lang="en-GB" sz="1400" dirty="0"/>
                    </a:p>
                  </a:txBody>
                  <a:tcPr marL="91446" marR="91446" marT="45731" marB="45731"/>
                </a:tc>
                <a:tc>
                  <a:txBody>
                    <a:bodyPr/>
                    <a:lstStyle/>
                    <a:p>
                      <a:pPr algn="ctr"/>
                      <a:r>
                        <a:rPr lang="en-GB" sz="1600" dirty="0" smtClean="0"/>
                        <a:t>Other</a:t>
                      </a:r>
                      <a:r>
                        <a:rPr lang="en-GB" sz="1600" baseline="0" dirty="0" smtClean="0"/>
                        <a:t> Subjects – Science, History, Geography, P.E, Computing, Art, RE, French, PSCHE</a:t>
                      </a:r>
                      <a:endParaRPr lang="en-GB" sz="1600" dirty="0"/>
                    </a:p>
                  </a:txBody>
                  <a:tcPr marL="91446" marR="91446" marT="45731" marB="45731"/>
                </a:tc>
              </a:tr>
            </a:tbl>
          </a:graphicData>
        </a:graphic>
      </p:graphicFrame>
      <p:sp>
        <p:nvSpPr>
          <p:cNvPr id="2" name="TextBox 1"/>
          <p:cNvSpPr txBox="1"/>
          <p:nvPr/>
        </p:nvSpPr>
        <p:spPr>
          <a:xfrm>
            <a:off x="355214" y="3270535"/>
            <a:ext cx="8043661"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SassoonPrimaryInfant" pitchFamily="2" charset="0"/>
              </a:rPr>
              <a:t>Children complete morning learning tasks beginning at 8:45 when the doors open. Punctuality is key for children to access this learning.</a:t>
            </a:r>
          </a:p>
          <a:p>
            <a:endParaRPr lang="en-GB" sz="2400" dirty="0" smtClean="0">
              <a:latin typeface="SassoonPrimaryInfant" pitchFamily="2" charset="0"/>
            </a:endParaRPr>
          </a:p>
          <a:p>
            <a:pPr marL="342900" indent="-342900">
              <a:buFont typeface="Arial" panose="020B0604020202020204" pitchFamily="34" charset="0"/>
              <a:buChar char="•"/>
            </a:pPr>
            <a:r>
              <a:rPr lang="en-GB" sz="2400" dirty="0" smtClean="0">
                <a:latin typeface="SassoonPrimaryInfant" pitchFamily="2" charset="0"/>
              </a:rPr>
              <a:t>Y1 Homework and Spellings – Set on a Friday due in on a Wednesday</a:t>
            </a:r>
            <a:endParaRPr lang="en-GB" sz="2400" dirty="0">
              <a:latin typeface="SassoonPrimaryInfant" pitchFamily="2" charset="0"/>
            </a:endParaRPr>
          </a:p>
          <a:p>
            <a:pPr marL="342900" indent="-342900">
              <a:buFont typeface="Arial" panose="020B0604020202020204" pitchFamily="34" charset="0"/>
              <a:buChar char="•"/>
            </a:pPr>
            <a:r>
              <a:rPr lang="en-GB" sz="2400" dirty="0" smtClean="0">
                <a:latin typeface="SassoonPrimaryInfant" pitchFamily="2" charset="0"/>
              </a:rPr>
              <a:t>Y2 Homework and Spellings – Set on a Wednesday due in the following Wednesday.</a:t>
            </a:r>
          </a:p>
        </p:txBody>
      </p:sp>
    </p:spTree>
    <p:extLst>
      <p:ext uri="{BB962C8B-B14F-4D97-AF65-F5344CB8AC3E}">
        <p14:creationId xmlns:p14="http://schemas.microsoft.com/office/powerpoint/2010/main" val="2517490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50825" y="147349"/>
            <a:ext cx="8251825" cy="6500812"/>
          </a:xfrm>
        </p:spPr>
        <p:txBody>
          <a:bodyPr rtlCol="0">
            <a:noAutofit/>
          </a:bodyPr>
          <a:lstStyle/>
          <a:p>
            <a:pPr marL="274320" indent="-274320" algn="ctr" eaLnBrk="1" fontAlgn="auto" hangingPunct="1">
              <a:lnSpc>
                <a:spcPct val="110000"/>
              </a:lnSpc>
              <a:spcAft>
                <a:spcPts val="0"/>
              </a:spcAft>
              <a:buClr>
                <a:schemeClr val="accent3"/>
              </a:buClr>
              <a:buFontTx/>
              <a:buNone/>
              <a:defRPr/>
            </a:pPr>
            <a:r>
              <a:rPr lang="en-GB" sz="2800" b="1" dirty="0" smtClean="0">
                <a:solidFill>
                  <a:schemeClr val="tx1"/>
                </a:solidFill>
                <a:latin typeface="SassoonPrimaryInfant" pitchFamily="2" charset="0"/>
              </a:rPr>
              <a:t>Enquiry Based Learning</a:t>
            </a:r>
            <a:endParaRPr lang="en-GB" sz="2800" b="1" dirty="0">
              <a:solidFill>
                <a:schemeClr val="tx1"/>
              </a:solidFill>
              <a:latin typeface="SassoonPrimaryInfant" pitchFamily="2" charset="0"/>
            </a:endParaRPr>
          </a:p>
          <a:p>
            <a:pPr marL="274320" indent="-274320" algn="ctr" eaLnBrk="1" fontAlgn="auto" hangingPunct="1">
              <a:lnSpc>
                <a:spcPct val="110000"/>
              </a:lnSpc>
              <a:spcAft>
                <a:spcPts val="0"/>
              </a:spcAft>
              <a:buClr>
                <a:schemeClr val="accent3"/>
              </a:buClr>
              <a:buFontTx/>
              <a:buNone/>
              <a:defRPr/>
            </a:pPr>
            <a:r>
              <a:rPr lang="en-GB" sz="2800" dirty="0" smtClean="0">
                <a:solidFill>
                  <a:schemeClr val="tx1"/>
                </a:solidFill>
                <a:latin typeface="SassoonPrimaryInfant" pitchFamily="2" charset="0"/>
              </a:rPr>
              <a:t>We recognise the importance of learning through play in KS1. Children in Year One will still have access to enquiry based learning opportunities. These will be focused around specific objectives which are changed on a fortnightly basis.</a:t>
            </a:r>
            <a:endParaRPr lang="en-GB" sz="2800" dirty="0">
              <a:solidFill>
                <a:schemeClr val="tx1"/>
              </a:solidFill>
              <a:latin typeface="SassoonPrimaryInfant" pitchFamily="2" charset="0"/>
            </a:endParaRPr>
          </a:p>
        </p:txBody>
      </p:sp>
      <p:pic>
        <p:nvPicPr>
          <p:cNvPr id="43011" name="Picture 4"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008688"/>
            <a:ext cx="8350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454" y="3118822"/>
            <a:ext cx="2643097" cy="198232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135882" y="3085254"/>
            <a:ext cx="2852936" cy="213970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4029277" y="4709791"/>
            <a:ext cx="2324752" cy="174356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799691" y="3397755"/>
            <a:ext cx="2298179" cy="1723634"/>
          </a:xfrm>
          <a:prstGeom prst="rect">
            <a:avLst/>
          </a:prstGeom>
        </p:spPr>
      </p:pic>
    </p:spTree>
    <p:extLst>
      <p:ext uri="{BB962C8B-B14F-4D97-AF65-F5344CB8AC3E}">
        <p14:creationId xmlns:p14="http://schemas.microsoft.com/office/powerpoint/2010/main" val="217322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1563" y="201613"/>
            <a:ext cx="6870700" cy="863600"/>
          </a:xfrm>
        </p:spPr>
        <p:txBody>
          <a:bodyPr/>
          <a:lstStyle/>
          <a:p>
            <a:pPr algn="ctr" eaLnBrk="1" hangingPunct="1"/>
            <a:r>
              <a:rPr lang="en-GB" altLang="en-US" smtClean="0">
                <a:solidFill>
                  <a:schemeClr val="tx1"/>
                </a:solidFill>
                <a:latin typeface="SassoonPrimaryInfant" pitchFamily="2" charset="0"/>
              </a:rPr>
              <a:t>Successful Learners</a:t>
            </a:r>
          </a:p>
        </p:txBody>
      </p:sp>
      <p:sp>
        <p:nvSpPr>
          <p:cNvPr id="14339" name="Rectangle 3"/>
          <p:cNvSpPr>
            <a:spLocks noGrp="1" noChangeArrowheads="1"/>
          </p:cNvSpPr>
          <p:nvPr>
            <p:ph idx="1"/>
          </p:nvPr>
        </p:nvSpPr>
        <p:spPr>
          <a:xfrm>
            <a:off x="468313" y="1341438"/>
            <a:ext cx="7696200" cy="4592637"/>
          </a:xfrm>
        </p:spPr>
        <p:txBody>
          <a:bodyPr rtlCol="0">
            <a:normAutofit fontScale="77500" lnSpcReduction="20000"/>
          </a:bodyPr>
          <a:lstStyle/>
          <a:p>
            <a:pPr marL="0" indent="0" eaLnBrk="1" fontAlgn="auto" hangingPunct="1">
              <a:lnSpc>
                <a:spcPct val="120000"/>
              </a:lnSpc>
              <a:spcAft>
                <a:spcPts val="0"/>
              </a:spcAft>
              <a:buClr>
                <a:schemeClr val="accent3"/>
              </a:buClr>
              <a:buFont typeface="Wingdings 3" panose="05040102010807070707" pitchFamily="18" charset="2"/>
              <a:buNone/>
              <a:defRPr/>
            </a:pPr>
            <a:r>
              <a:rPr lang="en-GB" sz="2800" dirty="0" smtClean="0">
                <a:solidFill>
                  <a:schemeClr val="tx1"/>
                </a:solidFill>
                <a:latin typeface="SassoonPrimaryInfant" pitchFamily="2" charset="0"/>
              </a:rPr>
              <a:t>We want your child to enjoy coming to school so the following things are really important.</a:t>
            </a:r>
          </a:p>
          <a:p>
            <a:pPr eaLnBrk="1" fontAlgn="auto" hangingPunct="1">
              <a:lnSpc>
                <a:spcPct val="80000"/>
              </a:lnSpc>
              <a:spcAft>
                <a:spcPts val="0"/>
              </a:spcAft>
              <a:buClr>
                <a:schemeClr val="accent3"/>
              </a:buClr>
              <a:buFont typeface="Wingdings" panose="05000000000000000000" pitchFamily="2" charset="2"/>
              <a:buChar char="§"/>
              <a:defRPr/>
            </a:pPr>
            <a:endParaRPr lang="en-GB" sz="2800" dirty="0">
              <a:solidFill>
                <a:schemeClr val="tx1"/>
              </a:solidFill>
              <a:latin typeface="SassoonPrimaryInfant" pitchFamily="2" charset="0"/>
            </a:endParaRPr>
          </a:p>
          <a:p>
            <a:pPr eaLnBrk="1" fontAlgn="auto" hangingPunct="1">
              <a:lnSpc>
                <a:spcPct val="12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Attendance – anything below 90% is now below expectation. In a six week half term, this means anything in excess of 3 days is below national expectations.</a:t>
            </a:r>
            <a:br>
              <a:rPr lang="en-GB" sz="2800" dirty="0" smtClean="0">
                <a:solidFill>
                  <a:schemeClr val="tx1"/>
                </a:solidFill>
                <a:latin typeface="SassoonPrimaryInfant" pitchFamily="2" charset="0"/>
              </a:rPr>
            </a:br>
            <a:endParaRPr lang="en-GB" sz="2800" dirty="0" smtClean="0">
              <a:solidFill>
                <a:schemeClr val="tx1"/>
              </a:solidFill>
              <a:latin typeface="SassoonPrimaryInfant" pitchFamily="2" charset="0"/>
            </a:endParaRPr>
          </a:p>
          <a:p>
            <a:pPr eaLnBrk="1" fontAlgn="auto" hangingPunct="1">
              <a:lnSpc>
                <a:spcPct val="8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A good night’s sleep</a:t>
            </a:r>
          </a:p>
          <a:p>
            <a:pPr eaLnBrk="1" fontAlgn="auto" hangingPunct="1">
              <a:lnSpc>
                <a:spcPct val="8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Breakfast and hydration</a:t>
            </a:r>
            <a:endParaRPr lang="en-GB" sz="2800" dirty="0">
              <a:solidFill>
                <a:schemeClr val="tx1"/>
              </a:solidFill>
              <a:latin typeface="SassoonPrimaryInfant" pitchFamily="2" charset="0"/>
            </a:endParaRPr>
          </a:p>
          <a:p>
            <a:pPr eaLnBrk="1" fontAlgn="auto" hangingPunct="1">
              <a:lnSpc>
                <a:spcPct val="8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Independent, self-motivated learners </a:t>
            </a:r>
          </a:p>
          <a:p>
            <a:pPr eaLnBrk="1" fontAlgn="auto" hangingPunct="1">
              <a:lnSpc>
                <a:spcPct val="8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Active participants </a:t>
            </a:r>
          </a:p>
          <a:p>
            <a:pPr eaLnBrk="1" fontAlgn="auto" hangingPunct="1">
              <a:lnSpc>
                <a:spcPct val="8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Ask questions </a:t>
            </a:r>
          </a:p>
          <a:p>
            <a:pPr eaLnBrk="1" fontAlgn="auto" hangingPunct="1">
              <a:lnSpc>
                <a:spcPct val="80000"/>
              </a:lnSpc>
              <a:spcAft>
                <a:spcPts val="0"/>
              </a:spcAft>
              <a:buClr>
                <a:schemeClr val="accent3"/>
              </a:buClr>
              <a:buFont typeface="Wingdings" panose="05000000000000000000" pitchFamily="2" charset="2"/>
              <a:buChar char="§"/>
              <a:defRPr/>
            </a:pPr>
            <a:r>
              <a:rPr lang="en-GB" sz="2800" dirty="0" smtClean="0">
                <a:solidFill>
                  <a:schemeClr val="tx1"/>
                </a:solidFill>
                <a:latin typeface="SassoonPrimaryInfant" pitchFamily="2" charset="0"/>
              </a:rPr>
              <a:t>Willing to take a risk </a:t>
            </a:r>
          </a:p>
          <a:p>
            <a:pPr eaLnBrk="1" fontAlgn="auto" hangingPunct="1">
              <a:lnSpc>
                <a:spcPct val="80000"/>
              </a:lnSpc>
              <a:spcAft>
                <a:spcPts val="0"/>
              </a:spcAft>
              <a:buClr>
                <a:schemeClr val="accent3"/>
              </a:buClr>
              <a:buFont typeface="Wingdings" panose="05000000000000000000" pitchFamily="2" charset="2"/>
              <a:buChar char="§"/>
              <a:defRPr/>
            </a:pPr>
            <a:endParaRPr lang="en-GB" sz="2800" dirty="0">
              <a:solidFill>
                <a:schemeClr val="tx1"/>
              </a:solidFill>
              <a:latin typeface="SassoonPrimaryInfant" pitchFamily="2" charset="0"/>
            </a:endParaRPr>
          </a:p>
          <a:p>
            <a:pPr marL="0" indent="0" eaLnBrk="1" fontAlgn="auto" hangingPunct="1">
              <a:lnSpc>
                <a:spcPct val="80000"/>
              </a:lnSpc>
              <a:spcAft>
                <a:spcPts val="0"/>
              </a:spcAft>
              <a:buClr>
                <a:schemeClr val="accent3"/>
              </a:buClr>
              <a:buFont typeface="Wingdings 3" panose="05040102010807070707" pitchFamily="18" charset="2"/>
              <a:buNone/>
              <a:defRPr/>
            </a:pPr>
            <a:endParaRPr lang="en-GB" sz="2800" dirty="0" smtClean="0">
              <a:solidFill>
                <a:schemeClr val="tx1"/>
              </a:solidFill>
              <a:latin typeface="SassoonPrimaryInfant" pitchFamily="2" charset="0"/>
            </a:endParaRPr>
          </a:p>
          <a:p>
            <a:pPr marL="0" indent="0" eaLnBrk="1" fontAlgn="auto" hangingPunct="1">
              <a:lnSpc>
                <a:spcPct val="80000"/>
              </a:lnSpc>
              <a:spcAft>
                <a:spcPts val="0"/>
              </a:spcAft>
              <a:buClr>
                <a:schemeClr val="accent3"/>
              </a:buClr>
              <a:buFont typeface="Wingdings 3" panose="05040102010807070707" pitchFamily="18" charset="2"/>
              <a:buNone/>
              <a:defRPr/>
            </a:pPr>
            <a:endParaRPr lang="en-GB" sz="2800" dirty="0" smtClean="0">
              <a:solidFill>
                <a:schemeClr val="tx1"/>
              </a:solidFill>
              <a:latin typeface="SassoonPrimaryInfant" pitchFamily="2" charset="0"/>
            </a:endParaRPr>
          </a:p>
          <a:p>
            <a:pPr marL="0" indent="0" eaLnBrk="1" fontAlgn="auto" hangingPunct="1">
              <a:lnSpc>
                <a:spcPct val="80000"/>
              </a:lnSpc>
              <a:spcAft>
                <a:spcPts val="0"/>
              </a:spcAft>
              <a:buClr>
                <a:schemeClr val="accent3"/>
              </a:buClr>
              <a:buFont typeface="Wingdings 3" panose="05040102010807070707" pitchFamily="18" charset="2"/>
              <a:buNone/>
              <a:defRPr/>
            </a:pPr>
            <a:endParaRPr lang="en-GB" sz="2800" dirty="0" smtClean="0">
              <a:solidFill>
                <a:schemeClr val="tx1"/>
              </a:solidFill>
              <a:latin typeface="SassoonPrimaryInfant" pitchFamily="2" charset="0"/>
            </a:endParaRPr>
          </a:p>
          <a:p>
            <a:pPr marL="274320" indent="-274320" eaLnBrk="1" fontAlgn="auto" hangingPunct="1">
              <a:lnSpc>
                <a:spcPct val="80000"/>
              </a:lnSpc>
              <a:spcAft>
                <a:spcPts val="0"/>
              </a:spcAft>
              <a:buClr>
                <a:schemeClr val="accent3"/>
              </a:buClr>
              <a:buFont typeface="Wingdings 2"/>
              <a:buChar char=""/>
              <a:defRPr/>
            </a:pPr>
            <a:endParaRPr lang="en-GB" sz="2800" dirty="0">
              <a:solidFill>
                <a:schemeClr val="tx1"/>
              </a:solidFill>
              <a:latin typeface="SassoonPrimaryInfant" pitchFamily="2" charset="0"/>
            </a:endParaRPr>
          </a:p>
        </p:txBody>
      </p:sp>
      <p:pic>
        <p:nvPicPr>
          <p:cNvPr id="14340"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01613"/>
            <a:ext cx="7254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84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11335" y="188640"/>
            <a:ext cx="8784976" cy="6048672"/>
          </a:xfrm>
        </p:spPr>
        <p:txBody>
          <a:bodyPr>
            <a:noAutofit/>
          </a:bodyPr>
          <a:lstStyle/>
          <a:p>
            <a:pPr algn="ctr">
              <a:lnSpc>
                <a:spcPct val="90000"/>
              </a:lnSpc>
              <a:buNone/>
            </a:pPr>
            <a:r>
              <a:rPr lang="en-GB" sz="2400" dirty="0" smtClean="0"/>
              <a:t>    </a:t>
            </a:r>
            <a:r>
              <a:rPr lang="en-GB" sz="2400" b="1" dirty="0" smtClean="0">
                <a:latin typeface="SassoonPrimaryInfant" pitchFamily="2" charset="0"/>
              </a:rPr>
              <a:t>What will your child be learning?</a:t>
            </a:r>
            <a:endParaRPr lang="en-GB" sz="2400" dirty="0"/>
          </a:p>
          <a:p>
            <a:pPr marL="0" indent="0">
              <a:lnSpc>
                <a:spcPct val="120000"/>
              </a:lnSpc>
              <a:buClr>
                <a:schemeClr val="accent3"/>
              </a:buClr>
              <a:buNone/>
              <a:defRPr/>
            </a:pPr>
            <a:r>
              <a:rPr lang="en-GB" sz="2000" dirty="0" smtClean="0">
                <a:latin typeface="SassoonPrimaryInfant" pitchFamily="2" charset="0"/>
              </a:rPr>
              <a:t>Here at Barley Fields we aim to provide a broad and balanced curriculum. Children access the following areas of learning which all link to our topics. These topics change each half term</a:t>
            </a:r>
            <a:r>
              <a:rPr lang="en-GB" sz="2000" b="1" dirty="0" smtClean="0">
                <a:latin typeface="SassoonPrimaryInfant" pitchFamily="2" charset="0"/>
              </a:rPr>
              <a:t>.</a:t>
            </a:r>
            <a:endParaRPr lang="en-GB" sz="2000" b="1" dirty="0">
              <a:latin typeface="SassoonPrimaryInfant" pitchFamily="2" charset="0"/>
            </a:endParaRPr>
          </a:p>
          <a:p>
            <a:pPr marL="0" indent="0">
              <a:lnSpc>
                <a:spcPct val="90000"/>
              </a:lnSpc>
              <a:buNone/>
            </a:pPr>
            <a:endParaRPr lang="en-GB" sz="2000" dirty="0">
              <a:latin typeface="Calibri" pitchFamily="34" charset="0"/>
            </a:endParaRPr>
          </a:p>
        </p:txBody>
      </p:sp>
      <p:pic>
        <p:nvPicPr>
          <p:cNvPr id="6" name="Picture 4" descr="http://science-all.com/images/children-clipart/children-clipart-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32072">
            <a:off x="376724" y="5573987"/>
            <a:ext cx="1630695" cy="781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47072" y="1816630"/>
            <a:ext cx="7848872" cy="4801314"/>
          </a:xfrm>
          <a:prstGeom prst="rect">
            <a:avLst/>
          </a:prstGeom>
          <a:noFill/>
          <a:ln w="9525">
            <a:noFill/>
            <a:miter lim="800000"/>
            <a:headEnd/>
            <a:tailEnd/>
          </a:ln>
          <a:effectLst/>
        </p:spPr>
        <p:txBody>
          <a:bodyPr wrap="square">
            <a:spAutoFit/>
          </a:bodyPr>
          <a:lstStyle/>
          <a:p>
            <a:pPr>
              <a:spcBef>
                <a:spcPct val="50000"/>
              </a:spcBef>
            </a:pPr>
            <a:r>
              <a:rPr lang="en-GB" b="1" u="sng" dirty="0" smtClean="0">
                <a:latin typeface="SassoonPrimaryInfant" pitchFamily="2" charset="0"/>
              </a:rPr>
              <a:t>Core Subjects</a:t>
            </a:r>
            <a:r>
              <a:rPr lang="en-GB" dirty="0" smtClean="0">
                <a:latin typeface="SassoonPrimaryInfant" pitchFamily="2" charset="0"/>
              </a:rPr>
              <a:t>			</a:t>
            </a:r>
            <a:r>
              <a:rPr lang="en-GB" b="1" u="sng" dirty="0" smtClean="0">
                <a:latin typeface="SassoonPrimaryInfant" pitchFamily="2" charset="0"/>
              </a:rPr>
              <a:t>Foundation Subjects:</a:t>
            </a:r>
          </a:p>
          <a:p>
            <a:pPr>
              <a:spcBef>
                <a:spcPct val="50000"/>
              </a:spcBef>
            </a:pPr>
            <a:r>
              <a:rPr lang="en-GB" dirty="0" smtClean="0">
                <a:latin typeface="SassoonPrimaryInfant" pitchFamily="2" charset="0"/>
              </a:rPr>
              <a:t>Maths				Computing</a:t>
            </a:r>
          </a:p>
          <a:p>
            <a:pPr>
              <a:spcBef>
                <a:spcPct val="50000"/>
              </a:spcBef>
            </a:pPr>
            <a:r>
              <a:rPr lang="en-GB" dirty="0" smtClean="0">
                <a:latin typeface="SassoonPrimaryInfant" pitchFamily="2" charset="0"/>
              </a:rPr>
              <a:t>English				Science</a:t>
            </a:r>
          </a:p>
          <a:p>
            <a:pPr>
              <a:spcBef>
                <a:spcPct val="50000"/>
              </a:spcBef>
            </a:pPr>
            <a:r>
              <a:rPr lang="en-GB" dirty="0" smtClean="0">
                <a:latin typeface="SassoonPrimaryInfant" pitchFamily="2" charset="0"/>
              </a:rPr>
              <a:t>Science				History</a:t>
            </a:r>
            <a:endParaRPr lang="en-GB" dirty="0">
              <a:latin typeface="SassoonPrimaryInfant" pitchFamily="2" charset="0"/>
            </a:endParaRPr>
          </a:p>
          <a:p>
            <a:pPr eaLnBrk="1" hangingPunct="1">
              <a:spcBef>
                <a:spcPct val="50000"/>
              </a:spcBef>
              <a:buClrTx/>
              <a:buSzTx/>
            </a:pPr>
            <a:r>
              <a:rPr lang="en-GB" altLang="en-US" dirty="0">
                <a:latin typeface="SassoonPrimaryInfant" pitchFamily="2" charset="0"/>
              </a:rPr>
              <a:t>	</a:t>
            </a:r>
            <a:r>
              <a:rPr lang="en-GB" altLang="en-US" dirty="0" smtClean="0">
                <a:latin typeface="SassoonPrimaryInfant" pitchFamily="2" charset="0"/>
              </a:rPr>
              <a:t>			Geography</a:t>
            </a:r>
          </a:p>
          <a:p>
            <a:pPr lvl="2">
              <a:spcBef>
                <a:spcPct val="50000"/>
              </a:spcBef>
            </a:pPr>
            <a:r>
              <a:rPr lang="en-GB" altLang="en-US" dirty="0" smtClean="0">
                <a:latin typeface="SassoonPrimaryInfant" pitchFamily="2" charset="0"/>
              </a:rPr>
              <a:t>    			PE							Music</a:t>
            </a:r>
            <a:endParaRPr lang="en-GB" altLang="en-US" dirty="0">
              <a:latin typeface="SassoonPrimaryInfant" pitchFamily="2" charset="0"/>
            </a:endParaRPr>
          </a:p>
          <a:p>
            <a:pPr eaLnBrk="1" hangingPunct="1">
              <a:spcBef>
                <a:spcPct val="50000"/>
              </a:spcBef>
              <a:buClrTx/>
              <a:buSzTx/>
            </a:pPr>
            <a:r>
              <a:rPr lang="en-GB" altLang="en-US" dirty="0" smtClean="0">
                <a:latin typeface="SassoonPrimaryInfant" pitchFamily="2" charset="0"/>
              </a:rPr>
              <a:t>				Art</a:t>
            </a:r>
            <a:endParaRPr lang="en-GB" altLang="en-US" dirty="0">
              <a:latin typeface="SassoonPrimaryInfant" pitchFamily="2" charset="0"/>
            </a:endParaRPr>
          </a:p>
          <a:p>
            <a:pPr eaLnBrk="1" hangingPunct="1">
              <a:spcBef>
                <a:spcPct val="50000"/>
              </a:spcBef>
              <a:buClrTx/>
              <a:buSzTx/>
            </a:pPr>
            <a:r>
              <a:rPr lang="en-GB" altLang="en-US" dirty="0" smtClean="0">
                <a:latin typeface="SassoonPrimaryInfant" pitchFamily="2" charset="0"/>
              </a:rPr>
              <a:t>				Design </a:t>
            </a:r>
            <a:r>
              <a:rPr lang="en-GB" altLang="en-US" dirty="0">
                <a:latin typeface="SassoonPrimaryInfant" pitchFamily="2" charset="0"/>
              </a:rPr>
              <a:t>and Technology</a:t>
            </a:r>
          </a:p>
          <a:p>
            <a:pPr eaLnBrk="1" hangingPunct="1">
              <a:spcBef>
                <a:spcPct val="50000"/>
              </a:spcBef>
              <a:buClrTx/>
              <a:buSzTx/>
            </a:pPr>
            <a:r>
              <a:rPr lang="en-GB" altLang="en-US" dirty="0" smtClean="0">
                <a:latin typeface="SassoonPrimaryInfant" pitchFamily="2" charset="0"/>
              </a:rPr>
              <a:t>				Religious </a:t>
            </a:r>
            <a:r>
              <a:rPr lang="en-GB" altLang="en-US" dirty="0">
                <a:latin typeface="SassoonPrimaryInfant" pitchFamily="2" charset="0"/>
              </a:rPr>
              <a:t>Education</a:t>
            </a:r>
          </a:p>
          <a:p>
            <a:pPr eaLnBrk="1" hangingPunct="1">
              <a:spcBef>
                <a:spcPct val="50000"/>
              </a:spcBef>
              <a:buClrTx/>
              <a:buSzTx/>
            </a:pPr>
            <a:r>
              <a:rPr lang="en-GB" altLang="en-US" dirty="0" smtClean="0">
                <a:latin typeface="SassoonPrimaryInfant" pitchFamily="2" charset="0"/>
              </a:rPr>
              <a:t>				Personal</a:t>
            </a:r>
            <a:r>
              <a:rPr lang="en-GB" altLang="en-US" dirty="0">
                <a:latin typeface="SassoonPrimaryInfant" pitchFamily="2" charset="0"/>
              </a:rPr>
              <a:t>, Social </a:t>
            </a:r>
            <a:r>
              <a:rPr lang="en-GB" altLang="en-US" dirty="0" smtClean="0">
                <a:latin typeface="SassoonPrimaryInfant" pitchFamily="2" charset="0"/>
              </a:rPr>
              <a:t>and Health education</a:t>
            </a:r>
            <a:endParaRPr lang="en-GB" altLang="en-US" dirty="0">
              <a:latin typeface="SassoonPrimaryInfant" pitchFamily="2" charset="0"/>
            </a:endParaRPr>
          </a:p>
          <a:p>
            <a:pPr eaLnBrk="1" hangingPunct="1">
              <a:spcBef>
                <a:spcPct val="50000"/>
              </a:spcBef>
              <a:buClrTx/>
              <a:buSzTx/>
            </a:pPr>
            <a:r>
              <a:rPr lang="en-GB" altLang="en-US" dirty="0" smtClean="0">
                <a:latin typeface="SassoonPrimaryInfant" pitchFamily="2" charset="0"/>
              </a:rPr>
              <a:t>				French</a:t>
            </a:r>
            <a:endParaRPr lang="en-GB" altLang="en-US" dirty="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2780</TotalTime>
  <Words>1184</Words>
  <Application>Microsoft Office PowerPoint</Application>
  <PresentationFormat>On-screen Show (4:3)</PresentationFormat>
  <Paragraphs>232</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Comic Sans MS</vt:lpstr>
      <vt:lpstr>SassoonPrimaryInfant</vt:lpstr>
      <vt:lpstr>Trebuchet MS</vt:lpstr>
      <vt:lpstr>Wingdings</vt:lpstr>
      <vt:lpstr>Wingdings 2</vt:lpstr>
      <vt:lpstr>Wingdings 3</vt:lpstr>
      <vt:lpstr>Facet</vt:lpstr>
      <vt:lpstr>PowerPoint Presentation</vt:lpstr>
      <vt:lpstr>Future Events</vt:lpstr>
      <vt:lpstr>Teaching staff 2018/19</vt:lpstr>
      <vt:lpstr>Teaching assistants</vt:lpstr>
      <vt:lpstr>What is Key Stage One?</vt:lpstr>
      <vt:lpstr>Daily Routine – KS1</vt:lpstr>
      <vt:lpstr>PowerPoint Presentation</vt:lpstr>
      <vt:lpstr>Successful Learners</vt:lpstr>
      <vt:lpstr>PowerPoint Presentation</vt:lpstr>
      <vt:lpstr>PowerPoint Presentation</vt:lpstr>
      <vt:lpstr>Guided Reading</vt:lpstr>
      <vt:lpstr>PowerPoint Presentation</vt:lpstr>
      <vt:lpstr>PowerPoint Presentation</vt:lpstr>
      <vt:lpstr>Home learning</vt:lpstr>
      <vt:lpstr>Topics</vt:lpstr>
      <vt:lpstr>Theme Days</vt:lpstr>
      <vt:lpstr>At the end of the day…</vt:lpstr>
      <vt:lpstr>Medical Matters </vt:lpstr>
      <vt:lpstr>Special Educational Needs</vt:lpstr>
      <vt:lpstr>THANK YOU FOR COMING.</vt:lpstr>
    </vt:vector>
  </TitlesOfParts>
  <Company>Stockton-On-Tees Borough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bfctaylor</dc:creator>
  <cp:lastModifiedBy>Brand, Ellie</cp:lastModifiedBy>
  <cp:revision>172</cp:revision>
  <cp:lastPrinted>2017-09-19T11:16:01Z</cp:lastPrinted>
  <dcterms:created xsi:type="dcterms:W3CDTF">2006-10-12T07:57:03Z</dcterms:created>
  <dcterms:modified xsi:type="dcterms:W3CDTF">2019-10-10T14:30:06Z</dcterms:modified>
</cp:coreProperties>
</file>