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Itim" charset="1" panose="00000500000000000000"/>
      <p:regular r:id="rId10"/>
    </p:embeddedFont>
    <p:embeddedFont>
      <p:font typeface="A Day Without Sun Text" charset="1" panose="02000506000000090004"/>
      <p:regular r:id="rId11"/>
    </p:embeddedFont>
    <p:embeddedFont>
      <p:font typeface="A Day Without Sun Text Bold" charset="1" panose="02000506000000090004"/>
      <p:regular r:id="rId12"/>
    </p:embeddedFont>
    <p:embeddedFont>
      <p:font typeface="A Day Without Sun Text Italics" charset="1" panose="02000506000000090004"/>
      <p:regular r:id="rId13"/>
    </p:embeddedFont>
    <p:embeddedFont>
      <p:font typeface="A Day Without Sun Text Bold Italics" charset="1" panose="02000506000000090004"/>
      <p:regular r:id="rId14"/>
    </p:embeddedFont>
    <p:embeddedFont>
      <p:font typeface="Ballpoint" charset="1" panose="00000000000000000000"/>
      <p:regular r:id="rId15"/>
    </p:embeddedFont>
    <p:embeddedFont>
      <p:font typeface="Dekko" charset="1" panose="000005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presProps.xml" Type="http://schemas.openxmlformats.org/officeDocument/2006/relationships/presProps"/><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viewProps.xml" Type="http://schemas.openxmlformats.org/officeDocument/2006/relationships/viewProps"/><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3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5.png" Type="http://schemas.openxmlformats.org/officeDocument/2006/relationships/image"/><Relationship Id="rId8" Target="../media/image4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png" Type="http://schemas.openxmlformats.org/officeDocument/2006/relationships/image"/><Relationship Id="rId4" Target="../media/image24.pn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0.png" Type="http://schemas.openxmlformats.org/officeDocument/2006/relationships/image"/><Relationship Id="rId8" Target="../media/image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16.png" Type="http://schemas.openxmlformats.org/officeDocument/2006/relationships/image"/><Relationship Id="rId5"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3.png" Type="http://schemas.openxmlformats.org/officeDocument/2006/relationships/image"/><Relationship Id="rId7" Target="../media/image1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3.png" Type="http://schemas.openxmlformats.org/officeDocument/2006/relationships/image"/><Relationship Id="rId8"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1.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30.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76154">
            <a:off x="3179887" y="-2087389"/>
            <a:ext cx="11386258" cy="14461778"/>
          </a:xfrm>
          <a:custGeom>
            <a:avLst/>
            <a:gdLst/>
            <a:ahLst/>
            <a:cxnLst/>
            <a:rect r="r" b="b" t="t" l="l"/>
            <a:pathLst>
              <a:path h="14461778" w="11386258">
                <a:moveTo>
                  <a:pt x="0" y="0"/>
                </a:moveTo>
                <a:lnTo>
                  <a:pt x="11386258" y="0"/>
                </a:lnTo>
                <a:lnTo>
                  <a:pt x="11386258" y="14461778"/>
                </a:lnTo>
                <a:lnTo>
                  <a:pt x="0" y="14461778"/>
                </a:lnTo>
                <a:lnTo>
                  <a:pt x="0" y="0"/>
                </a:lnTo>
                <a:close/>
              </a:path>
            </a:pathLst>
          </a:custGeom>
          <a:blipFill>
            <a:blip r:embed="rId3"/>
            <a:stretch>
              <a:fillRect l="0" t="0" r="0" b="0"/>
            </a:stretch>
          </a:blipFill>
        </p:spPr>
      </p:sp>
      <p:sp>
        <p:nvSpPr>
          <p:cNvPr name="TextBox 4" id="4"/>
          <p:cNvSpPr txBox="true"/>
          <p:nvPr/>
        </p:nvSpPr>
        <p:spPr>
          <a:xfrm rot="0">
            <a:off x="2750591" y="3525746"/>
            <a:ext cx="12786818" cy="3836289"/>
          </a:xfrm>
          <a:prstGeom prst="rect">
            <a:avLst/>
          </a:prstGeom>
        </p:spPr>
        <p:txBody>
          <a:bodyPr anchor="t" rtlCol="false" tIns="0" lIns="0" bIns="0" rIns="0">
            <a:spAutoFit/>
          </a:bodyPr>
          <a:lstStyle/>
          <a:p>
            <a:pPr algn="ctr">
              <a:lnSpc>
                <a:spcPts val="30858"/>
              </a:lnSpc>
            </a:pPr>
            <a:r>
              <a:rPr lang="en-US" sz="22200" spc="-288">
                <a:solidFill>
                  <a:srgbClr val="000000"/>
                </a:solidFill>
                <a:latin typeface="A Day Without Sun Text Bold"/>
              </a:rPr>
              <a:t>SATS</a:t>
            </a:r>
          </a:p>
        </p:txBody>
      </p:sp>
      <p:sp>
        <p:nvSpPr>
          <p:cNvPr name="TextBox 5" id="5"/>
          <p:cNvSpPr txBox="true"/>
          <p:nvPr/>
        </p:nvSpPr>
        <p:spPr>
          <a:xfrm rot="0">
            <a:off x="5020547" y="2700735"/>
            <a:ext cx="7704939" cy="1588821"/>
          </a:xfrm>
          <a:prstGeom prst="rect">
            <a:avLst/>
          </a:prstGeom>
        </p:spPr>
        <p:txBody>
          <a:bodyPr anchor="t" rtlCol="false" tIns="0" lIns="0" bIns="0" rIns="0">
            <a:spAutoFit/>
          </a:bodyPr>
          <a:lstStyle/>
          <a:p>
            <a:pPr algn="ctr">
              <a:lnSpc>
                <a:spcPts val="11679"/>
              </a:lnSpc>
              <a:spcBef>
                <a:spcPct val="0"/>
              </a:spcBef>
            </a:pPr>
            <a:r>
              <a:rPr lang="en-US" sz="8342" spc="91">
                <a:solidFill>
                  <a:srgbClr val="000000"/>
                </a:solidFill>
                <a:latin typeface="Ballpoint"/>
              </a:rPr>
              <a:t>End Of Key Stage Two</a:t>
            </a:r>
          </a:p>
        </p:txBody>
      </p:sp>
      <p:sp>
        <p:nvSpPr>
          <p:cNvPr name="Freeform 6" id="6"/>
          <p:cNvSpPr/>
          <p:nvPr/>
        </p:nvSpPr>
        <p:spPr>
          <a:xfrm flipH="true" flipV="false" rot="1060722">
            <a:off x="12108112" y="4873909"/>
            <a:ext cx="4562127" cy="4588963"/>
          </a:xfrm>
          <a:custGeom>
            <a:avLst/>
            <a:gdLst/>
            <a:ahLst/>
            <a:cxnLst/>
            <a:rect r="r" b="b" t="t" l="l"/>
            <a:pathLst>
              <a:path h="4588963" w="4562127">
                <a:moveTo>
                  <a:pt x="4562127" y="0"/>
                </a:moveTo>
                <a:lnTo>
                  <a:pt x="0" y="0"/>
                </a:lnTo>
                <a:lnTo>
                  <a:pt x="0" y="4588963"/>
                </a:lnTo>
                <a:lnTo>
                  <a:pt x="4562127" y="4588963"/>
                </a:lnTo>
                <a:lnTo>
                  <a:pt x="4562127" y="0"/>
                </a:lnTo>
                <a:close/>
              </a:path>
            </a:pathLst>
          </a:custGeom>
          <a:blipFill>
            <a:blip r:embed="rId4"/>
            <a:stretch>
              <a:fillRect l="0" t="0" r="0" b="0"/>
            </a:stretch>
          </a:blipFill>
        </p:spPr>
      </p:sp>
      <p:sp>
        <p:nvSpPr>
          <p:cNvPr name="Freeform 7" id="7"/>
          <p:cNvSpPr/>
          <p:nvPr/>
        </p:nvSpPr>
        <p:spPr>
          <a:xfrm flipH="true" flipV="false" rot="3459258">
            <a:off x="13378512" y="1179570"/>
            <a:ext cx="2506725" cy="3905663"/>
          </a:xfrm>
          <a:custGeom>
            <a:avLst/>
            <a:gdLst/>
            <a:ahLst/>
            <a:cxnLst/>
            <a:rect r="r" b="b" t="t" l="l"/>
            <a:pathLst>
              <a:path h="3905663" w="2506725">
                <a:moveTo>
                  <a:pt x="2506725" y="0"/>
                </a:moveTo>
                <a:lnTo>
                  <a:pt x="0" y="0"/>
                </a:lnTo>
                <a:lnTo>
                  <a:pt x="0" y="3905662"/>
                </a:lnTo>
                <a:lnTo>
                  <a:pt x="2506725" y="3905662"/>
                </a:lnTo>
                <a:lnTo>
                  <a:pt x="250672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4245636">
            <a:off x="2579731" y="5973413"/>
            <a:ext cx="1705687" cy="3374560"/>
          </a:xfrm>
          <a:custGeom>
            <a:avLst/>
            <a:gdLst/>
            <a:ahLst/>
            <a:cxnLst/>
            <a:rect r="r" b="b" t="t" l="l"/>
            <a:pathLst>
              <a:path h="3374560" w="1705687">
                <a:moveTo>
                  <a:pt x="1705687" y="0"/>
                </a:moveTo>
                <a:lnTo>
                  <a:pt x="0" y="0"/>
                </a:lnTo>
                <a:lnTo>
                  <a:pt x="0" y="3374560"/>
                </a:lnTo>
                <a:lnTo>
                  <a:pt x="1705687" y="3374560"/>
                </a:lnTo>
                <a:lnTo>
                  <a:pt x="170568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488334">
            <a:off x="7097944" y="6659230"/>
            <a:ext cx="3788362" cy="737009"/>
          </a:xfrm>
          <a:custGeom>
            <a:avLst/>
            <a:gdLst/>
            <a:ahLst/>
            <a:cxnLst/>
            <a:rect r="r" b="b" t="t" l="l"/>
            <a:pathLst>
              <a:path h="737009" w="3788362">
                <a:moveTo>
                  <a:pt x="0" y="0"/>
                </a:moveTo>
                <a:lnTo>
                  <a:pt x="3788363" y="0"/>
                </a:lnTo>
                <a:lnTo>
                  <a:pt x="3788363" y="737009"/>
                </a:lnTo>
                <a:lnTo>
                  <a:pt x="0" y="73700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7700399" y="6959031"/>
            <a:ext cx="2583454" cy="2612159"/>
          </a:xfrm>
          <a:custGeom>
            <a:avLst/>
            <a:gdLst/>
            <a:ahLst/>
            <a:cxnLst/>
            <a:rect r="r" b="b" t="t" l="l"/>
            <a:pathLst>
              <a:path h="2612159" w="2583454">
                <a:moveTo>
                  <a:pt x="0" y="0"/>
                </a:moveTo>
                <a:lnTo>
                  <a:pt x="2583453" y="0"/>
                </a:lnTo>
                <a:lnTo>
                  <a:pt x="2583453" y="2612159"/>
                </a:lnTo>
                <a:lnTo>
                  <a:pt x="0" y="2612159"/>
                </a:lnTo>
                <a:lnTo>
                  <a:pt x="0" y="0"/>
                </a:lnTo>
                <a:close/>
              </a:path>
            </a:pathLst>
          </a:custGeom>
          <a:blipFill>
            <a:blip r:embed="rId11"/>
            <a:stretch>
              <a:fillRect l="0" t="0" r="0" b="0"/>
            </a:stretch>
          </a:blipFill>
        </p:spPr>
      </p:sp>
      <p:sp>
        <p:nvSpPr>
          <p:cNvPr name="TextBox 11" id="11"/>
          <p:cNvSpPr txBox="true"/>
          <p:nvPr/>
        </p:nvSpPr>
        <p:spPr>
          <a:xfrm rot="540703">
            <a:off x="13074894" y="6151304"/>
            <a:ext cx="2653892" cy="2261531"/>
          </a:xfrm>
          <a:prstGeom prst="rect">
            <a:avLst/>
          </a:prstGeom>
        </p:spPr>
        <p:txBody>
          <a:bodyPr anchor="t" rtlCol="false" tIns="0" lIns="0" bIns="0" rIns="0">
            <a:spAutoFit/>
          </a:bodyPr>
          <a:lstStyle/>
          <a:p>
            <a:pPr algn="ctr">
              <a:lnSpc>
                <a:spcPts val="5812"/>
              </a:lnSpc>
              <a:spcBef>
                <a:spcPct val="0"/>
              </a:spcBef>
            </a:pPr>
            <a:r>
              <a:rPr lang="en-US" sz="4152" spc="45">
                <a:solidFill>
                  <a:srgbClr val="000000"/>
                </a:solidFill>
                <a:latin typeface="Ballpoint"/>
              </a:rPr>
              <a:t>Please take a sheet from the front!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35761">
            <a:off x="-1144789" y="-8146902"/>
            <a:ext cx="20577577" cy="26135746"/>
          </a:xfrm>
          <a:custGeom>
            <a:avLst/>
            <a:gdLst/>
            <a:ahLst/>
            <a:cxnLst/>
            <a:rect r="r" b="b" t="t" l="l"/>
            <a:pathLst>
              <a:path h="26135746" w="20577577">
                <a:moveTo>
                  <a:pt x="0" y="0"/>
                </a:moveTo>
                <a:lnTo>
                  <a:pt x="20577578" y="0"/>
                </a:lnTo>
                <a:lnTo>
                  <a:pt x="20577578" y="26135746"/>
                </a:lnTo>
                <a:lnTo>
                  <a:pt x="0" y="26135746"/>
                </a:lnTo>
                <a:lnTo>
                  <a:pt x="0" y="0"/>
                </a:lnTo>
                <a:close/>
              </a:path>
            </a:pathLst>
          </a:custGeom>
          <a:blipFill>
            <a:blip r:embed="rId3"/>
            <a:stretch>
              <a:fillRect l="0" t="0" r="0" b="0"/>
            </a:stretch>
          </a:blipFill>
        </p:spPr>
      </p:sp>
      <p:sp>
        <p:nvSpPr>
          <p:cNvPr name="Freeform 4" id="4"/>
          <p:cNvSpPr/>
          <p:nvPr/>
        </p:nvSpPr>
        <p:spPr>
          <a:xfrm flipH="false" flipV="false" rot="0">
            <a:off x="5805362" y="2189414"/>
            <a:ext cx="7428022" cy="162066"/>
          </a:xfrm>
          <a:custGeom>
            <a:avLst/>
            <a:gdLst/>
            <a:ahLst/>
            <a:cxnLst/>
            <a:rect r="r" b="b" t="t" l="l"/>
            <a:pathLst>
              <a:path h="162066" w="7428022">
                <a:moveTo>
                  <a:pt x="0" y="0"/>
                </a:moveTo>
                <a:lnTo>
                  <a:pt x="7428023" y="0"/>
                </a:lnTo>
                <a:lnTo>
                  <a:pt x="7428023" y="162066"/>
                </a:lnTo>
                <a:lnTo>
                  <a:pt x="0" y="16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500234" y="2882604"/>
            <a:ext cx="14433148" cy="6221464"/>
          </a:xfrm>
          <a:custGeom>
            <a:avLst/>
            <a:gdLst/>
            <a:ahLst/>
            <a:cxnLst/>
            <a:rect r="r" b="b" t="t" l="l"/>
            <a:pathLst>
              <a:path h="6221464" w="14433148">
                <a:moveTo>
                  <a:pt x="0" y="0"/>
                </a:moveTo>
                <a:lnTo>
                  <a:pt x="14433148" y="0"/>
                </a:lnTo>
                <a:lnTo>
                  <a:pt x="14433148" y="6221464"/>
                </a:lnTo>
                <a:lnTo>
                  <a:pt x="0" y="6221464"/>
                </a:lnTo>
                <a:lnTo>
                  <a:pt x="0" y="0"/>
                </a:lnTo>
                <a:close/>
              </a:path>
            </a:pathLst>
          </a:custGeom>
          <a:blipFill>
            <a:blip r:embed="rId6"/>
            <a:stretch>
              <a:fillRect l="0" t="0" r="0" b="0"/>
            </a:stretch>
          </a:blipFill>
        </p:spPr>
      </p:sp>
      <p:sp>
        <p:nvSpPr>
          <p:cNvPr name="TextBox 6" id="6"/>
          <p:cNvSpPr txBox="true"/>
          <p:nvPr/>
        </p:nvSpPr>
        <p:spPr>
          <a:xfrm rot="0">
            <a:off x="2838483" y="507933"/>
            <a:ext cx="13361782" cy="1681481"/>
          </a:xfrm>
          <a:prstGeom prst="rect">
            <a:avLst/>
          </a:prstGeom>
        </p:spPr>
        <p:txBody>
          <a:bodyPr anchor="t" rtlCol="false" tIns="0" lIns="0" bIns="0" rIns="0">
            <a:spAutoFit/>
          </a:bodyPr>
          <a:lstStyle/>
          <a:p>
            <a:pPr algn="ctr">
              <a:lnSpc>
                <a:spcPts val="12319"/>
              </a:lnSpc>
              <a:spcBef>
                <a:spcPct val="0"/>
              </a:spcBef>
            </a:pPr>
            <a:r>
              <a:rPr lang="en-US" sz="8799" spc="290">
                <a:solidFill>
                  <a:srgbClr val="000000"/>
                </a:solidFill>
                <a:latin typeface="Ballpoint"/>
              </a:rPr>
              <a:t>Reading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5435858" y="687910"/>
            <a:ext cx="7694771" cy="2196507"/>
          </a:xfrm>
          <a:custGeom>
            <a:avLst/>
            <a:gdLst/>
            <a:ahLst/>
            <a:cxnLst/>
            <a:rect r="r" b="b" t="t" l="l"/>
            <a:pathLst>
              <a:path h="2196507" w="7694771">
                <a:moveTo>
                  <a:pt x="0" y="0"/>
                </a:moveTo>
                <a:lnTo>
                  <a:pt x="7694771" y="0"/>
                </a:lnTo>
                <a:lnTo>
                  <a:pt x="7694771" y="2196508"/>
                </a:lnTo>
                <a:lnTo>
                  <a:pt x="0" y="21965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5570642" y="3762048"/>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5" id="5"/>
          <p:cNvSpPr/>
          <p:nvPr/>
        </p:nvSpPr>
        <p:spPr>
          <a:xfrm flipH="false" flipV="false" rot="5400000">
            <a:off x="10982249" y="3332402"/>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TextBox 6" id="6"/>
          <p:cNvSpPr txBox="true"/>
          <p:nvPr/>
        </p:nvSpPr>
        <p:spPr>
          <a:xfrm rot="0">
            <a:off x="2284523" y="164035"/>
            <a:ext cx="13925345"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rPr>
              <a:t>Maths</a:t>
            </a:r>
          </a:p>
        </p:txBody>
      </p:sp>
      <p:sp>
        <p:nvSpPr>
          <p:cNvPr name="Freeform 7" id="7"/>
          <p:cNvSpPr/>
          <p:nvPr/>
        </p:nvSpPr>
        <p:spPr>
          <a:xfrm flipH="false" flipV="false" rot="5400000">
            <a:off x="159035" y="3332402"/>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8" id="8"/>
          <p:cNvSpPr/>
          <p:nvPr/>
        </p:nvSpPr>
        <p:spPr>
          <a:xfrm flipH="false" flipV="false" rot="131805">
            <a:off x="6524987" y="4097424"/>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Freeform 9" id="9"/>
          <p:cNvSpPr/>
          <p:nvPr/>
        </p:nvSpPr>
        <p:spPr>
          <a:xfrm flipH="false" flipV="false" rot="131805">
            <a:off x="11938709" y="3500305"/>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Freeform 10" id="10"/>
          <p:cNvSpPr/>
          <p:nvPr/>
        </p:nvSpPr>
        <p:spPr>
          <a:xfrm flipH="false" flipV="false" rot="131805">
            <a:off x="1113381" y="3656356"/>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Freeform 11" id="11"/>
          <p:cNvSpPr/>
          <p:nvPr/>
        </p:nvSpPr>
        <p:spPr>
          <a:xfrm flipH="false" flipV="false" rot="0">
            <a:off x="1376125" y="5859247"/>
            <a:ext cx="3240514" cy="1535869"/>
          </a:xfrm>
          <a:custGeom>
            <a:avLst/>
            <a:gdLst/>
            <a:ahLst/>
            <a:cxnLst/>
            <a:rect r="r" b="b" t="t" l="l"/>
            <a:pathLst>
              <a:path h="1535869" w="3240514">
                <a:moveTo>
                  <a:pt x="0" y="0"/>
                </a:moveTo>
                <a:lnTo>
                  <a:pt x="3240515" y="0"/>
                </a:lnTo>
                <a:lnTo>
                  <a:pt x="3240515" y="1535869"/>
                </a:lnTo>
                <a:lnTo>
                  <a:pt x="0" y="1535869"/>
                </a:lnTo>
                <a:lnTo>
                  <a:pt x="0" y="0"/>
                </a:lnTo>
                <a:close/>
              </a:path>
            </a:pathLst>
          </a:custGeom>
          <a:blipFill>
            <a:blip r:embed="rId7"/>
            <a:stretch>
              <a:fillRect l="0" t="0" r="0" b="0"/>
            </a:stretch>
          </a:blipFill>
        </p:spPr>
      </p:sp>
      <p:sp>
        <p:nvSpPr>
          <p:cNvPr name="Freeform 12" id="12"/>
          <p:cNvSpPr/>
          <p:nvPr/>
        </p:nvSpPr>
        <p:spPr>
          <a:xfrm flipH="false" flipV="false" rot="0">
            <a:off x="7027052" y="7654895"/>
            <a:ext cx="4512384" cy="2156016"/>
          </a:xfrm>
          <a:custGeom>
            <a:avLst/>
            <a:gdLst/>
            <a:ahLst/>
            <a:cxnLst/>
            <a:rect r="r" b="b" t="t" l="l"/>
            <a:pathLst>
              <a:path h="2156016" w="4512384">
                <a:moveTo>
                  <a:pt x="0" y="0"/>
                </a:moveTo>
                <a:lnTo>
                  <a:pt x="4512383" y="0"/>
                </a:lnTo>
                <a:lnTo>
                  <a:pt x="4512383" y="2156017"/>
                </a:lnTo>
                <a:lnTo>
                  <a:pt x="0" y="2156017"/>
                </a:lnTo>
                <a:lnTo>
                  <a:pt x="0" y="0"/>
                </a:lnTo>
                <a:close/>
              </a:path>
            </a:pathLst>
          </a:custGeom>
          <a:blipFill>
            <a:blip r:embed="rId8"/>
            <a:stretch>
              <a:fillRect l="0" t="0" r="0" b="0"/>
            </a:stretch>
          </a:blipFill>
        </p:spPr>
      </p:sp>
      <p:sp>
        <p:nvSpPr>
          <p:cNvPr name="TextBox 13" id="13"/>
          <p:cNvSpPr txBox="true"/>
          <p:nvPr/>
        </p:nvSpPr>
        <p:spPr>
          <a:xfrm rot="-10036">
            <a:off x="13487215" y="3547558"/>
            <a:ext cx="3589880"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How To Prepare</a:t>
            </a:r>
          </a:p>
        </p:txBody>
      </p:sp>
      <p:sp>
        <p:nvSpPr>
          <p:cNvPr name="TextBox 14" id="14"/>
          <p:cNvSpPr txBox="true"/>
          <p:nvPr/>
        </p:nvSpPr>
        <p:spPr>
          <a:xfrm rot="0">
            <a:off x="8005588" y="4175463"/>
            <a:ext cx="3446671" cy="855738"/>
          </a:xfrm>
          <a:prstGeom prst="rect">
            <a:avLst/>
          </a:prstGeom>
        </p:spPr>
        <p:txBody>
          <a:bodyPr anchor="t" rtlCol="false" tIns="0" lIns="0" bIns="0" rIns="0">
            <a:spAutoFit/>
          </a:bodyPr>
          <a:lstStyle/>
          <a:p>
            <a:pPr>
              <a:lnSpc>
                <a:spcPts val="6346"/>
              </a:lnSpc>
              <a:spcBef>
                <a:spcPct val="0"/>
              </a:spcBef>
            </a:pPr>
            <a:r>
              <a:rPr lang="en-US" sz="4533">
                <a:solidFill>
                  <a:srgbClr val="000000"/>
                </a:solidFill>
                <a:latin typeface="Ballpoint"/>
              </a:rPr>
              <a:t>Reasoning A and B</a:t>
            </a:r>
          </a:p>
        </p:txBody>
      </p:sp>
      <p:sp>
        <p:nvSpPr>
          <p:cNvPr name="TextBox 15" id="15"/>
          <p:cNvSpPr txBox="true"/>
          <p:nvPr/>
        </p:nvSpPr>
        <p:spPr>
          <a:xfrm rot="-22031">
            <a:off x="2820985" y="3643973"/>
            <a:ext cx="3427735"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Arithmetic</a:t>
            </a:r>
          </a:p>
        </p:txBody>
      </p:sp>
      <p:sp>
        <p:nvSpPr>
          <p:cNvPr name="TextBox 16" id="16"/>
          <p:cNvSpPr txBox="true"/>
          <p:nvPr/>
        </p:nvSpPr>
        <p:spPr>
          <a:xfrm rot="0">
            <a:off x="1376125" y="3383557"/>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1</a:t>
            </a:r>
          </a:p>
        </p:txBody>
      </p:sp>
      <p:sp>
        <p:nvSpPr>
          <p:cNvPr name="TextBox 17" id="17"/>
          <p:cNvSpPr txBox="true"/>
          <p:nvPr/>
        </p:nvSpPr>
        <p:spPr>
          <a:xfrm rot="0">
            <a:off x="6772812" y="382337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2</a:t>
            </a:r>
          </a:p>
        </p:txBody>
      </p:sp>
      <p:sp>
        <p:nvSpPr>
          <p:cNvPr name="TextBox 18" id="18"/>
          <p:cNvSpPr txBox="true"/>
          <p:nvPr/>
        </p:nvSpPr>
        <p:spPr>
          <a:xfrm rot="0">
            <a:off x="12201453" y="3196708"/>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3</a:t>
            </a:r>
          </a:p>
        </p:txBody>
      </p:sp>
      <p:sp>
        <p:nvSpPr>
          <p:cNvPr name="TextBox 19" id="19"/>
          <p:cNvSpPr txBox="true"/>
          <p:nvPr/>
        </p:nvSpPr>
        <p:spPr>
          <a:xfrm rot="0">
            <a:off x="2164640" y="4546182"/>
            <a:ext cx="3877212"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Paper 1 Arithmetic - 40 marks (30 minutes)</a:t>
            </a:r>
          </a:p>
        </p:txBody>
      </p:sp>
      <p:sp>
        <p:nvSpPr>
          <p:cNvPr name="TextBox 20" id="20"/>
          <p:cNvSpPr txBox="true"/>
          <p:nvPr/>
        </p:nvSpPr>
        <p:spPr>
          <a:xfrm rot="0">
            <a:off x="7392525" y="5168622"/>
            <a:ext cx="4059734"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Paper 2 Reasoning - 35 marks </a:t>
            </a:r>
          </a:p>
          <a:p>
            <a:pPr algn="ctr">
              <a:lnSpc>
                <a:spcPts val="4718"/>
              </a:lnSpc>
              <a:spcBef>
                <a:spcPct val="0"/>
              </a:spcBef>
            </a:pPr>
            <a:r>
              <a:rPr lang="en-US" sz="3370" spc="37">
                <a:solidFill>
                  <a:srgbClr val="000000"/>
                </a:solidFill>
                <a:latin typeface="Ballpoint"/>
              </a:rPr>
              <a:t>(40 minutes)</a:t>
            </a:r>
          </a:p>
        </p:txBody>
      </p:sp>
      <p:sp>
        <p:nvSpPr>
          <p:cNvPr name="TextBox 21" id="21"/>
          <p:cNvSpPr txBox="true"/>
          <p:nvPr/>
        </p:nvSpPr>
        <p:spPr>
          <a:xfrm rot="0">
            <a:off x="7380827" y="6416521"/>
            <a:ext cx="4071432"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Paper 3 Reasoning - 35 marks (40 minutes)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35761">
            <a:off x="-1144789" y="-8146902"/>
            <a:ext cx="20577577" cy="26135746"/>
          </a:xfrm>
          <a:custGeom>
            <a:avLst/>
            <a:gdLst/>
            <a:ahLst/>
            <a:cxnLst/>
            <a:rect r="r" b="b" t="t" l="l"/>
            <a:pathLst>
              <a:path h="26135746" w="20577577">
                <a:moveTo>
                  <a:pt x="0" y="0"/>
                </a:moveTo>
                <a:lnTo>
                  <a:pt x="20577578" y="0"/>
                </a:lnTo>
                <a:lnTo>
                  <a:pt x="20577578" y="26135746"/>
                </a:lnTo>
                <a:lnTo>
                  <a:pt x="0" y="26135746"/>
                </a:lnTo>
                <a:lnTo>
                  <a:pt x="0" y="0"/>
                </a:lnTo>
                <a:close/>
              </a:path>
            </a:pathLst>
          </a:custGeom>
          <a:blipFill>
            <a:blip r:embed="rId3"/>
            <a:stretch>
              <a:fillRect l="0" t="0" r="0" b="0"/>
            </a:stretch>
          </a:blipFill>
        </p:spPr>
      </p:sp>
      <p:sp>
        <p:nvSpPr>
          <p:cNvPr name="Freeform 4" id="4"/>
          <p:cNvSpPr/>
          <p:nvPr/>
        </p:nvSpPr>
        <p:spPr>
          <a:xfrm flipH="false" flipV="false" rot="0">
            <a:off x="5805362" y="2189414"/>
            <a:ext cx="7428022" cy="162066"/>
          </a:xfrm>
          <a:custGeom>
            <a:avLst/>
            <a:gdLst/>
            <a:ahLst/>
            <a:cxnLst/>
            <a:rect r="r" b="b" t="t" l="l"/>
            <a:pathLst>
              <a:path h="162066" w="7428022">
                <a:moveTo>
                  <a:pt x="0" y="0"/>
                </a:moveTo>
                <a:lnTo>
                  <a:pt x="7428023" y="0"/>
                </a:lnTo>
                <a:lnTo>
                  <a:pt x="7428023" y="162066"/>
                </a:lnTo>
                <a:lnTo>
                  <a:pt x="0" y="16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40703" y="3076513"/>
            <a:ext cx="14557342" cy="5355544"/>
          </a:xfrm>
          <a:custGeom>
            <a:avLst/>
            <a:gdLst/>
            <a:ahLst/>
            <a:cxnLst/>
            <a:rect r="r" b="b" t="t" l="l"/>
            <a:pathLst>
              <a:path h="5355544" w="14557342">
                <a:moveTo>
                  <a:pt x="0" y="0"/>
                </a:moveTo>
                <a:lnTo>
                  <a:pt x="14557341" y="0"/>
                </a:lnTo>
                <a:lnTo>
                  <a:pt x="14557341" y="5355544"/>
                </a:lnTo>
                <a:lnTo>
                  <a:pt x="0" y="5355544"/>
                </a:lnTo>
                <a:lnTo>
                  <a:pt x="0" y="0"/>
                </a:lnTo>
                <a:close/>
              </a:path>
            </a:pathLst>
          </a:custGeom>
          <a:blipFill>
            <a:blip r:embed="rId6"/>
            <a:stretch>
              <a:fillRect l="0" t="0" r="0" b="0"/>
            </a:stretch>
          </a:blipFill>
        </p:spPr>
      </p:sp>
      <p:sp>
        <p:nvSpPr>
          <p:cNvPr name="TextBox 6" id="6"/>
          <p:cNvSpPr txBox="true"/>
          <p:nvPr/>
        </p:nvSpPr>
        <p:spPr>
          <a:xfrm rot="0">
            <a:off x="2838483" y="507933"/>
            <a:ext cx="13361782" cy="1681481"/>
          </a:xfrm>
          <a:prstGeom prst="rect">
            <a:avLst/>
          </a:prstGeom>
        </p:spPr>
        <p:txBody>
          <a:bodyPr anchor="t" rtlCol="false" tIns="0" lIns="0" bIns="0" rIns="0">
            <a:spAutoFit/>
          </a:bodyPr>
          <a:lstStyle/>
          <a:p>
            <a:pPr algn="ctr">
              <a:lnSpc>
                <a:spcPts val="12319"/>
              </a:lnSpc>
              <a:spcBef>
                <a:spcPct val="0"/>
              </a:spcBef>
            </a:pPr>
            <a:r>
              <a:rPr lang="en-US" sz="8799" spc="290">
                <a:solidFill>
                  <a:srgbClr val="000000"/>
                </a:solidFill>
                <a:latin typeface="Ballpoint"/>
              </a:rPr>
              <a:t>Maths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247732">
            <a:off x="2183494" y="16517"/>
            <a:ext cx="4510414" cy="4497284"/>
          </a:xfrm>
          <a:custGeom>
            <a:avLst/>
            <a:gdLst/>
            <a:ahLst/>
            <a:cxnLst/>
            <a:rect r="r" b="b" t="t" l="l"/>
            <a:pathLst>
              <a:path h="4497284" w="4510414">
                <a:moveTo>
                  <a:pt x="0" y="0"/>
                </a:moveTo>
                <a:lnTo>
                  <a:pt x="4510415" y="0"/>
                </a:lnTo>
                <a:lnTo>
                  <a:pt x="4510415" y="4497284"/>
                </a:lnTo>
                <a:lnTo>
                  <a:pt x="0" y="4497284"/>
                </a:lnTo>
                <a:lnTo>
                  <a:pt x="0" y="0"/>
                </a:lnTo>
                <a:close/>
              </a:path>
            </a:pathLst>
          </a:custGeom>
          <a:blipFill>
            <a:blip r:embed="rId3"/>
            <a:stretch>
              <a:fillRect l="0" t="0" r="0" b="0"/>
            </a:stretch>
          </a:blipFill>
        </p:spPr>
      </p:sp>
      <p:sp>
        <p:nvSpPr>
          <p:cNvPr name="Freeform 4" id="4"/>
          <p:cNvSpPr/>
          <p:nvPr/>
        </p:nvSpPr>
        <p:spPr>
          <a:xfrm flipH="false" flipV="false" rot="-917616">
            <a:off x="171978" y="2975727"/>
            <a:ext cx="4693491" cy="4679827"/>
          </a:xfrm>
          <a:custGeom>
            <a:avLst/>
            <a:gdLst/>
            <a:ahLst/>
            <a:cxnLst/>
            <a:rect r="r" b="b" t="t" l="l"/>
            <a:pathLst>
              <a:path h="4679827" w="4693491">
                <a:moveTo>
                  <a:pt x="0" y="0"/>
                </a:moveTo>
                <a:lnTo>
                  <a:pt x="4693491" y="0"/>
                </a:lnTo>
                <a:lnTo>
                  <a:pt x="4693491" y="4679827"/>
                </a:lnTo>
                <a:lnTo>
                  <a:pt x="0" y="4679827"/>
                </a:lnTo>
                <a:lnTo>
                  <a:pt x="0" y="0"/>
                </a:lnTo>
                <a:close/>
              </a:path>
            </a:pathLst>
          </a:custGeom>
          <a:blipFill>
            <a:blip r:embed="rId3"/>
            <a:stretch>
              <a:fillRect l="0" t="0" r="0" b="0"/>
            </a:stretch>
          </a:blipFill>
        </p:spPr>
      </p:sp>
      <p:sp>
        <p:nvSpPr>
          <p:cNvPr name="Freeform 5" id="5"/>
          <p:cNvSpPr/>
          <p:nvPr/>
        </p:nvSpPr>
        <p:spPr>
          <a:xfrm flipH="false" flipV="false" rot="-74983">
            <a:off x="6441988" y="2734129"/>
            <a:ext cx="5489789" cy="5480774"/>
          </a:xfrm>
          <a:custGeom>
            <a:avLst/>
            <a:gdLst/>
            <a:ahLst/>
            <a:cxnLst/>
            <a:rect r="r" b="b" t="t" l="l"/>
            <a:pathLst>
              <a:path h="5480774" w="5489789">
                <a:moveTo>
                  <a:pt x="0" y="0"/>
                </a:moveTo>
                <a:lnTo>
                  <a:pt x="5489789" y="0"/>
                </a:lnTo>
                <a:lnTo>
                  <a:pt x="5489789" y="5480775"/>
                </a:lnTo>
                <a:lnTo>
                  <a:pt x="0" y="5480775"/>
                </a:lnTo>
                <a:lnTo>
                  <a:pt x="0" y="0"/>
                </a:lnTo>
                <a:close/>
              </a:path>
            </a:pathLst>
          </a:custGeom>
          <a:blipFill>
            <a:blip r:embed="rId4"/>
            <a:stretch>
              <a:fillRect l="0" t="0" r="0" b="0"/>
            </a:stretch>
          </a:blipFill>
        </p:spPr>
      </p:sp>
      <p:sp>
        <p:nvSpPr>
          <p:cNvPr name="Freeform 6" id="6"/>
          <p:cNvSpPr/>
          <p:nvPr/>
        </p:nvSpPr>
        <p:spPr>
          <a:xfrm flipH="false" flipV="false" rot="-917616">
            <a:off x="2236425" y="5908018"/>
            <a:ext cx="4595062" cy="4581685"/>
          </a:xfrm>
          <a:custGeom>
            <a:avLst/>
            <a:gdLst/>
            <a:ahLst/>
            <a:cxnLst/>
            <a:rect r="r" b="b" t="t" l="l"/>
            <a:pathLst>
              <a:path h="4581685" w="4595062">
                <a:moveTo>
                  <a:pt x="0" y="0"/>
                </a:moveTo>
                <a:lnTo>
                  <a:pt x="4595063" y="0"/>
                </a:lnTo>
                <a:lnTo>
                  <a:pt x="4595063" y="4581685"/>
                </a:lnTo>
                <a:lnTo>
                  <a:pt x="0" y="4581685"/>
                </a:lnTo>
                <a:lnTo>
                  <a:pt x="0" y="0"/>
                </a:lnTo>
                <a:close/>
              </a:path>
            </a:pathLst>
          </a:custGeom>
          <a:blipFill>
            <a:blip r:embed="rId3"/>
            <a:stretch>
              <a:fillRect l="0" t="0" r="0" b="0"/>
            </a:stretch>
          </a:blipFill>
        </p:spPr>
      </p:sp>
      <p:sp>
        <p:nvSpPr>
          <p:cNvPr name="Freeform 7" id="7"/>
          <p:cNvSpPr/>
          <p:nvPr/>
        </p:nvSpPr>
        <p:spPr>
          <a:xfrm flipH="false" flipV="false" rot="-619618">
            <a:off x="11654757" y="-168543"/>
            <a:ext cx="4510414" cy="4497284"/>
          </a:xfrm>
          <a:custGeom>
            <a:avLst/>
            <a:gdLst/>
            <a:ahLst/>
            <a:cxnLst/>
            <a:rect r="r" b="b" t="t" l="l"/>
            <a:pathLst>
              <a:path h="4497284" w="4510414">
                <a:moveTo>
                  <a:pt x="0" y="0"/>
                </a:moveTo>
                <a:lnTo>
                  <a:pt x="4510415" y="0"/>
                </a:lnTo>
                <a:lnTo>
                  <a:pt x="4510415" y="4497283"/>
                </a:lnTo>
                <a:lnTo>
                  <a:pt x="0" y="4497283"/>
                </a:lnTo>
                <a:lnTo>
                  <a:pt x="0" y="0"/>
                </a:lnTo>
                <a:close/>
              </a:path>
            </a:pathLst>
          </a:custGeom>
          <a:blipFill>
            <a:blip r:embed="rId3"/>
            <a:stretch>
              <a:fillRect l="0" t="0" r="0" b="0"/>
            </a:stretch>
          </a:blipFill>
        </p:spPr>
      </p:sp>
      <p:sp>
        <p:nvSpPr>
          <p:cNvPr name="Freeform 8" id="8"/>
          <p:cNvSpPr/>
          <p:nvPr/>
        </p:nvSpPr>
        <p:spPr>
          <a:xfrm flipH="false" flipV="false" rot="-917616">
            <a:off x="13369572" y="2960235"/>
            <a:ext cx="4724565" cy="4710811"/>
          </a:xfrm>
          <a:custGeom>
            <a:avLst/>
            <a:gdLst/>
            <a:ahLst/>
            <a:cxnLst/>
            <a:rect r="r" b="b" t="t" l="l"/>
            <a:pathLst>
              <a:path h="4710811" w="4724565">
                <a:moveTo>
                  <a:pt x="0" y="0"/>
                </a:moveTo>
                <a:lnTo>
                  <a:pt x="4724566" y="0"/>
                </a:lnTo>
                <a:lnTo>
                  <a:pt x="4724566" y="4710812"/>
                </a:lnTo>
                <a:lnTo>
                  <a:pt x="0" y="4710812"/>
                </a:lnTo>
                <a:lnTo>
                  <a:pt x="0" y="0"/>
                </a:lnTo>
                <a:close/>
              </a:path>
            </a:pathLst>
          </a:custGeom>
          <a:blipFill>
            <a:blip r:embed="rId3"/>
            <a:stretch>
              <a:fillRect l="0" t="0" r="0" b="0"/>
            </a:stretch>
          </a:blipFill>
        </p:spPr>
      </p:sp>
      <p:sp>
        <p:nvSpPr>
          <p:cNvPr name="Freeform 9" id="9"/>
          <p:cNvSpPr/>
          <p:nvPr/>
        </p:nvSpPr>
        <p:spPr>
          <a:xfrm flipH="false" flipV="false" rot="-264119">
            <a:off x="11418116" y="5934243"/>
            <a:ext cx="4484678" cy="4471622"/>
          </a:xfrm>
          <a:custGeom>
            <a:avLst/>
            <a:gdLst/>
            <a:ahLst/>
            <a:cxnLst/>
            <a:rect r="r" b="b" t="t" l="l"/>
            <a:pathLst>
              <a:path h="4471622" w="4484678">
                <a:moveTo>
                  <a:pt x="0" y="0"/>
                </a:moveTo>
                <a:lnTo>
                  <a:pt x="4484678" y="0"/>
                </a:lnTo>
                <a:lnTo>
                  <a:pt x="4484678" y="4471622"/>
                </a:lnTo>
                <a:lnTo>
                  <a:pt x="0" y="4471622"/>
                </a:lnTo>
                <a:lnTo>
                  <a:pt x="0" y="0"/>
                </a:lnTo>
                <a:close/>
              </a:path>
            </a:pathLst>
          </a:custGeom>
          <a:blipFill>
            <a:blip r:embed="rId3"/>
            <a:stretch>
              <a:fillRect l="0" t="0" r="0" b="0"/>
            </a:stretch>
          </a:blipFill>
        </p:spPr>
      </p:sp>
      <p:sp>
        <p:nvSpPr>
          <p:cNvPr name="Freeform 10" id="10"/>
          <p:cNvSpPr/>
          <p:nvPr/>
        </p:nvSpPr>
        <p:spPr>
          <a:xfrm flipH="false" flipV="false" rot="-4859083">
            <a:off x="5577672" y="4198656"/>
            <a:ext cx="536973" cy="1747546"/>
          </a:xfrm>
          <a:custGeom>
            <a:avLst/>
            <a:gdLst/>
            <a:ahLst/>
            <a:cxnLst/>
            <a:rect r="r" b="b" t="t" l="l"/>
            <a:pathLst>
              <a:path h="1747546" w="536973">
                <a:moveTo>
                  <a:pt x="0" y="0"/>
                </a:moveTo>
                <a:lnTo>
                  <a:pt x="536974" y="0"/>
                </a:lnTo>
                <a:lnTo>
                  <a:pt x="536974"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402067">
            <a:off x="2751881" y="993064"/>
            <a:ext cx="357420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rPr>
              <a:t>Assurance</a:t>
            </a:r>
          </a:p>
        </p:txBody>
      </p:sp>
      <p:sp>
        <p:nvSpPr>
          <p:cNvPr name="TextBox 12" id="12"/>
          <p:cNvSpPr txBox="true"/>
          <p:nvPr/>
        </p:nvSpPr>
        <p:spPr>
          <a:xfrm rot="-221758">
            <a:off x="601770" y="4125746"/>
            <a:ext cx="3706955"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rPr>
              <a:t>Engaged and Involved</a:t>
            </a:r>
          </a:p>
        </p:txBody>
      </p:sp>
      <p:sp>
        <p:nvSpPr>
          <p:cNvPr name="TextBox 13" id="13"/>
          <p:cNvSpPr txBox="true"/>
          <p:nvPr/>
        </p:nvSpPr>
        <p:spPr>
          <a:xfrm rot="-274206">
            <a:off x="2692281" y="7042152"/>
            <a:ext cx="3629215"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rPr>
              <a:t>Timetable Changes</a:t>
            </a:r>
          </a:p>
        </p:txBody>
      </p:sp>
      <p:sp>
        <p:nvSpPr>
          <p:cNvPr name="TextBox 14" id="14"/>
          <p:cNvSpPr txBox="true"/>
          <p:nvPr/>
        </p:nvSpPr>
        <p:spPr>
          <a:xfrm rot="30181">
            <a:off x="12122715" y="898018"/>
            <a:ext cx="357420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rPr>
              <a:t>Extra support</a:t>
            </a:r>
          </a:p>
        </p:txBody>
      </p:sp>
      <p:sp>
        <p:nvSpPr>
          <p:cNvPr name="TextBox 15" id="15"/>
          <p:cNvSpPr txBox="true"/>
          <p:nvPr/>
        </p:nvSpPr>
        <p:spPr>
          <a:xfrm rot="-328066">
            <a:off x="13676487" y="3795491"/>
            <a:ext cx="373149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rPr>
              <a:t>Practise papers</a:t>
            </a:r>
          </a:p>
        </p:txBody>
      </p:sp>
      <p:sp>
        <p:nvSpPr>
          <p:cNvPr name="TextBox 16" id="16"/>
          <p:cNvSpPr txBox="true"/>
          <p:nvPr/>
        </p:nvSpPr>
        <p:spPr>
          <a:xfrm rot="388450">
            <a:off x="11890401" y="6873266"/>
            <a:ext cx="3554048" cy="1465326"/>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rPr>
              <a:t>Boosters and Breakfast club</a:t>
            </a:r>
          </a:p>
        </p:txBody>
      </p:sp>
      <p:sp>
        <p:nvSpPr>
          <p:cNvPr name="Freeform 17" id="17"/>
          <p:cNvSpPr/>
          <p:nvPr/>
        </p:nvSpPr>
        <p:spPr>
          <a:xfrm flipH="false" flipV="false" rot="-1833775">
            <a:off x="6751056" y="1320748"/>
            <a:ext cx="536973" cy="1747546"/>
          </a:xfrm>
          <a:custGeom>
            <a:avLst/>
            <a:gdLst/>
            <a:ahLst/>
            <a:cxnLst/>
            <a:rect r="r" b="b" t="t" l="l"/>
            <a:pathLst>
              <a:path h="1747546" w="536973">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7085958">
            <a:off x="7272481" y="7165031"/>
            <a:ext cx="536973" cy="1747546"/>
          </a:xfrm>
          <a:custGeom>
            <a:avLst/>
            <a:gdLst/>
            <a:ahLst/>
            <a:cxnLst/>
            <a:rect r="r" b="b" t="t" l="l"/>
            <a:pathLst>
              <a:path h="1747546" w="536973">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5940916">
            <a:off x="12280940" y="4251020"/>
            <a:ext cx="536973" cy="1747546"/>
          </a:xfrm>
          <a:custGeom>
            <a:avLst/>
            <a:gdLst/>
            <a:ahLst/>
            <a:cxnLst/>
            <a:rect r="r" b="b" t="t" l="l"/>
            <a:pathLst>
              <a:path h="1747546" w="536973">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8573135">
            <a:off x="10740923" y="7525745"/>
            <a:ext cx="536973" cy="1747546"/>
          </a:xfrm>
          <a:custGeom>
            <a:avLst/>
            <a:gdLst/>
            <a:ahLst/>
            <a:cxnLst/>
            <a:rect r="r" b="b" t="t" l="l"/>
            <a:pathLst>
              <a:path h="1747546" w="536973">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3747085">
            <a:off x="10898460" y="1452601"/>
            <a:ext cx="536973" cy="1747546"/>
          </a:xfrm>
          <a:custGeom>
            <a:avLst/>
            <a:gdLst/>
            <a:ahLst/>
            <a:cxnLst/>
            <a:rect r="r" b="b" t="t" l="l"/>
            <a:pathLst>
              <a:path h="1747546" w="536973">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388450">
            <a:off x="12297513" y="8315362"/>
            <a:ext cx="2322886" cy="1410747"/>
          </a:xfrm>
          <a:prstGeom prst="rect">
            <a:avLst/>
          </a:prstGeom>
        </p:spPr>
        <p:txBody>
          <a:bodyPr anchor="t" rtlCol="false" tIns="0" lIns="0" bIns="0" rIns="0">
            <a:spAutoFit/>
          </a:bodyPr>
          <a:lstStyle/>
          <a:p>
            <a:pPr algn="ctr">
              <a:lnSpc>
                <a:spcPts val="3596"/>
              </a:lnSpc>
            </a:pPr>
            <a:r>
              <a:rPr lang="en-US" sz="2745">
                <a:solidFill>
                  <a:srgbClr val="000000"/>
                </a:solidFill>
                <a:latin typeface="Ballpoint"/>
              </a:rPr>
              <a:t>Starting after Easter- further information to follow.</a:t>
            </a:r>
          </a:p>
        </p:txBody>
      </p:sp>
      <p:sp>
        <p:nvSpPr>
          <p:cNvPr name="TextBox 23" id="23"/>
          <p:cNvSpPr txBox="true"/>
          <p:nvPr/>
        </p:nvSpPr>
        <p:spPr>
          <a:xfrm rot="-291020">
            <a:off x="14215798" y="4499156"/>
            <a:ext cx="3147255" cy="1865203"/>
          </a:xfrm>
          <a:prstGeom prst="rect">
            <a:avLst/>
          </a:prstGeom>
        </p:spPr>
        <p:txBody>
          <a:bodyPr anchor="t" rtlCol="false" tIns="0" lIns="0" bIns="0" rIns="0">
            <a:spAutoFit/>
          </a:bodyPr>
          <a:lstStyle/>
          <a:p>
            <a:pPr algn="ctr">
              <a:lnSpc>
                <a:spcPts val="3596"/>
              </a:lnSpc>
            </a:pPr>
            <a:r>
              <a:rPr lang="en-US" sz="2745">
                <a:solidFill>
                  <a:srgbClr val="000000"/>
                </a:solidFill>
                <a:latin typeface="Ballpoint"/>
              </a:rPr>
              <a:t>We will use them in school- please refrain from doing so at home or use them once we have done them</a:t>
            </a:r>
          </a:p>
        </p:txBody>
      </p:sp>
      <p:sp>
        <p:nvSpPr>
          <p:cNvPr name="TextBox 24" id="24"/>
          <p:cNvSpPr txBox="true"/>
          <p:nvPr/>
        </p:nvSpPr>
        <p:spPr>
          <a:xfrm rot="0">
            <a:off x="12336191" y="1805366"/>
            <a:ext cx="3147255" cy="956290"/>
          </a:xfrm>
          <a:prstGeom prst="rect">
            <a:avLst/>
          </a:prstGeom>
        </p:spPr>
        <p:txBody>
          <a:bodyPr anchor="t" rtlCol="false" tIns="0" lIns="0" bIns="0" rIns="0">
            <a:spAutoFit/>
          </a:bodyPr>
          <a:lstStyle/>
          <a:p>
            <a:pPr algn="ctr">
              <a:lnSpc>
                <a:spcPts val="3596"/>
              </a:lnSpc>
            </a:pPr>
            <a:r>
              <a:rPr lang="en-US" sz="2745">
                <a:solidFill>
                  <a:srgbClr val="000000"/>
                </a:solidFill>
                <a:latin typeface="Ballpoint"/>
              </a:rPr>
              <a:t>Additional adult support and focused interventions.</a:t>
            </a:r>
          </a:p>
        </p:txBody>
      </p:sp>
      <p:sp>
        <p:nvSpPr>
          <p:cNvPr name="TextBox 25" id="25"/>
          <p:cNvSpPr txBox="true"/>
          <p:nvPr/>
        </p:nvSpPr>
        <p:spPr>
          <a:xfrm rot="451731">
            <a:off x="2798439" y="1691684"/>
            <a:ext cx="3147255" cy="1410747"/>
          </a:xfrm>
          <a:prstGeom prst="rect">
            <a:avLst/>
          </a:prstGeom>
        </p:spPr>
        <p:txBody>
          <a:bodyPr anchor="t" rtlCol="false" tIns="0" lIns="0" bIns="0" rIns="0">
            <a:spAutoFit/>
          </a:bodyPr>
          <a:lstStyle/>
          <a:p>
            <a:pPr algn="ctr">
              <a:lnSpc>
                <a:spcPts val="3596"/>
              </a:lnSpc>
            </a:pPr>
            <a:r>
              <a:rPr lang="en-US" sz="2745">
                <a:solidFill>
                  <a:srgbClr val="000000"/>
                </a:solidFill>
                <a:latin typeface="Ballpoint"/>
              </a:rPr>
              <a:t>Children should know that trying their best is what matters!</a:t>
            </a:r>
          </a:p>
        </p:txBody>
      </p:sp>
      <p:sp>
        <p:nvSpPr>
          <p:cNvPr name="TextBox 26" id="26"/>
          <p:cNvSpPr txBox="true"/>
          <p:nvPr/>
        </p:nvSpPr>
        <p:spPr>
          <a:xfrm rot="-260074">
            <a:off x="942106" y="4826491"/>
            <a:ext cx="3147255" cy="1410747"/>
          </a:xfrm>
          <a:prstGeom prst="rect">
            <a:avLst/>
          </a:prstGeom>
        </p:spPr>
        <p:txBody>
          <a:bodyPr anchor="t" rtlCol="false" tIns="0" lIns="0" bIns="0" rIns="0">
            <a:spAutoFit/>
          </a:bodyPr>
          <a:lstStyle/>
          <a:p>
            <a:pPr algn="ctr">
              <a:lnSpc>
                <a:spcPts val="3596"/>
              </a:lnSpc>
            </a:pPr>
            <a:r>
              <a:rPr lang="en-US" sz="2745">
                <a:solidFill>
                  <a:srgbClr val="000000"/>
                </a:solidFill>
                <a:latin typeface="Ballpoint"/>
              </a:rPr>
              <a:t>Children are actively involved in lessons and want to do well!</a:t>
            </a:r>
          </a:p>
        </p:txBody>
      </p:sp>
      <p:sp>
        <p:nvSpPr>
          <p:cNvPr name="TextBox 27" id="27"/>
          <p:cNvSpPr txBox="true"/>
          <p:nvPr/>
        </p:nvSpPr>
        <p:spPr>
          <a:xfrm rot="-260074">
            <a:off x="2940165" y="7757845"/>
            <a:ext cx="3147255" cy="956290"/>
          </a:xfrm>
          <a:prstGeom prst="rect">
            <a:avLst/>
          </a:prstGeom>
        </p:spPr>
        <p:txBody>
          <a:bodyPr anchor="t" rtlCol="false" tIns="0" lIns="0" bIns="0" rIns="0">
            <a:spAutoFit/>
          </a:bodyPr>
          <a:lstStyle/>
          <a:p>
            <a:pPr algn="ctr">
              <a:lnSpc>
                <a:spcPts val="3596"/>
              </a:lnSpc>
            </a:pPr>
            <a:r>
              <a:rPr lang="en-US" sz="2745">
                <a:solidFill>
                  <a:srgbClr val="000000"/>
                </a:solidFill>
                <a:latin typeface="Ballpoint"/>
              </a:rPr>
              <a:t>Practise papers and revision built into our timetable.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3501407" y="135460"/>
            <a:ext cx="11491576" cy="3280323"/>
          </a:xfrm>
          <a:custGeom>
            <a:avLst/>
            <a:gdLst/>
            <a:ahLst/>
            <a:cxnLst/>
            <a:rect r="r" b="b" t="t" l="l"/>
            <a:pathLst>
              <a:path h="3280323" w="11491576">
                <a:moveTo>
                  <a:pt x="0" y="0"/>
                </a:moveTo>
                <a:lnTo>
                  <a:pt x="11491576" y="0"/>
                </a:lnTo>
                <a:lnTo>
                  <a:pt x="11491576" y="3280323"/>
                </a:lnTo>
                <a:lnTo>
                  <a:pt x="0" y="32803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5289719" y="2143437"/>
            <a:ext cx="4899399" cy="5289896"/>
          </a:xfrm>
          <a:custGeom>
            <a:avLst/>
            <a:gdLst/>
            <a:ahLst/>
            <a:cxnLst/>
            <a:rect r="r" b="b" t="t" l="l"/>
            <a:pathLst>
              <a:path h="5289896" w="4899399">
                <a:moveTo>
                  <a:pt x="0" y="0"/>
                </a:moveTo>
                <a:lnTo>
                  <a:pt x="4899400" y="0"/>
                </a:lnTo>
                <a:lnTo>
                  <a:pt x="4899400" y="5289896"/>
                </a:lnTo>
                <a:lnTo>
                  <a:pt x="0" y="5289896"/>
                </a:lnTo>
                <a:lnTo>
                  <a:pt x="0" y="0"/>
                </a:lnTo>
                <a:close/>
              </a:path>
            </a:pathLst>
          </a:custGeom>
          <a:blipFill>
            <a:blip r:embed="rId5"/>
            <a:stretch>
              <a:fillRect l="0" t="0" r="-45869" b="0"/>
            </a:stretch>
          </a:blipFill>
        </p:spPr>
      </p:sp>
      <p:sp>
        <p:nvSpPr>
          <p:cNvPr name="TextBox 5" id="5"/>
          <p:cNvSpPr txBox="true"/>
          <p:nvPr/>
        </p:nvSpPr>
        <p:spPr>
          <a:xfrm rot="0">
            <a:off x="2062618" y="113994"/>
            <a:ext cx="14369154"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rPr>
              <a:t>How Can You Help?</a:t>
            </a:r>
          </a:p>
        </p:txBody>
      </p:sp>
      <p:sp>
        <p:nvSpPr>
          <p:cNvPr name="Freeform 6" id="6"/>
          <p:cNvSpPr/>
          <p:nvPr/>
        </p:nvSpPr>
        <p:spPr>
          <a:xfrm flipH="false" flipV="false" rot="5400000">
            <a:off x="387566" y="2016427"/>
            <a:ext cx="4514765" cy="5289896"/>
          </a:xfrm>
          <a:custGeom>
            <a:avLst/>
            <a:gdLst/>
            <a:ahLst/>
            <a:cxnLst/>
            <a:rect r="r" b="b" t="t" l="l"/>
            <a:pathLst>
              <a:path h="5289896" w="4514765">
                <a:moveTo>
                  <a:pt x="0" y="0"/>
                </a:moveTo>
                <a:lnTo>
                  <a:pt x="4514764" y="0"/>
                </a:lnTo>
                <a:lnTo>
                  <a:pt x="4514764" y="5289896"/>
                </a:lnTo>
                <a:lnTo>
                  <a:pt x="0" y="5289896"/>
                </a:lnTo>
                <a:lnTo>
                  <a:pt x="0" y="0"/>
                </a:lnTo>
                <a:close/>
              </a:path>
            </a:pathLst>
          </a:custGeom>
          <a:blipFill>
            <a:blip r:embed="rId5"/>
            <a:stretch>
              <a:fillRect l="0" t="0" r="-58296" b="0"/>
            </a:stretch>
          </a:blipFill>
        </p:spPr>
      </p:sp>
      <p:sp>
        <p:nvSpPr>
          <p:cNvPr name="Freeform 7" id="7"/>
          <p:cNvSpPr/>
          <p:nvPr/>
        </p:nvSpPr>
        <p:spPr>
          <a:xfrm flipH="false" flipV="false" rot="131805">
            <a:off x="5120406" y="3298247"/>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Freeform 8" id="8"/>
          <p:cNvSpPr/>
          <p:nvPr/>
        </p:nvSpPr>
        <p:spPr>
          <a:xfrm flipH="false" flipV="false" rot="131805">
            <a:off x="25935" y="3298247"/>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TextBox 9" id="9"/>
          <p:cNvSpPr txBox="true"/>
          <p:nvPr/>
        </p:nvSpPr>
        <p:spPr>
          <a:xfrm rot="-10036">
            <a:off x="6754638" y="3249623"/>
            <a:ext cx="3405754"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Well-being</a:t>
            </a:r>
          </a:p>
        </p:txBody>
      </p:sp>
      <p:sp>
        <p:nvSpPr>
          <p:cNvPr name="TextBox 10" id="10"/>
          <p:cNvSpPr txBox="true"/>
          <p:nvPr/>
        </p:nvSpPr>
        <p:spPr>
          <a:xfrm rot="4959">
            <a:off x="5849693" y="4407622"/>
            <a:ext cx="4068672" cy="2731449"/>
          </a:xfrm>
          <a:prstGeom prst="rect">
            <a:avLst/>
          </a:prstGeom>
        </p:spPr>
        <p:txBody>
          <a:bodyPr anchor="t" rtlCol="false" tIns="0" lIns="0" bIns="0" rIns="0">
            <a:spAutoFit/>
          </a:bodyPr>
          <a:lstStyle/>
          <a:p>
            <a:pPr algn="ctr">
              <a:lnSpc>
                <a:spcPts val="3141"/>
              </a:lnSpc>
            </a:pPr>
            <a:r>
              <a:rPr lang="en-US" sz="2397">
                <a:solidFill>
                  <a:srgbClr val="000000"/>
                </a:solidFill>
                <a:latin typeface="Dekko"/>
              </a:rPr>
              <a:t>A good night’s sleep, a healthy breakfast, water bottle and enjoying activities outside of learning are all important for the children to do in the run up to SATS as well as during our SATs week!</a:t>
            </a:r>
          </a:p>
        </p:txBody>
      </p:sp>
      <p:sp>
        <p:nvSpPr>
          <p:cNvPr name="TextBox 11" id="11"/>
          <p:cNvSpPr txBox="true"/>
          <p:nvPr/>
        </p:nvSpPr>
        <p:spPr>
          <a:xfrm rot="-7035">
            <a:off x="610612" y="4773497"/>
            <a:ext cx="4068672" cy="1554636"/>
          </a:xfrm>
          <a:prstGeom prst="rect">
            <a:avLst/>
          </a:prstGeom>
        </p:spPr>
        <p:txBody>
          <a:bodyPr anchor="t" rtlCol="false" tIns="0" lIns="0" bIns="0" rIns="0">
            <a:spAutoFit/>
          </a:bodyPr>
          <a:lstStyle/>
          <a:p>
            <a:pPr algn="ctr">
              <a:lnSpc>
                <a:spcPts val="3141"/>
              </a:lnSpc>
            </a:pPr>
            <a:r>
              <a:rPr lang="en-US" sz="2397">
                <a:solidFill>
                  <a:srgbClr val="000000"/>
                </a:solidFill>
                <a:latin typeface="Dekko"/>
              </a:rPr>
              <a:t>Assure the children that the tests are nothing to worry about and they just should try their best!</a:t>
            </a:r>
          </a:p>
        </p:txBody>
      </p:sp>
      <p:sp>
        <p:nvSpPr>
          <p:cNvPr name="TextBox 12" id="12"/>
          <p:cNvSpPr txBox="true"/>
          <p:nvPr/>
        </p:nvSpPr>
        <p:spPr>
          <a:xfrm rot="-22031">
            <a:off x="1664054" y="3345769"/>
            <a:ext cx="3427735"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Try Their Best!</a:t>
            </a:r>
          </a:p>
        </p:txBody>
      </p:sp>
      <p:sp>
        <p:nvSpPr>
          <p:cNvPr name="TextBox 13" id="13"/>
          <p:cNvSpPr txBox="true"/>
          <p:nvPr/>
        </p:nvSpPr>
        <p:spPr>
          <a:xfrm rot="0">
            <a:off x="288680" y="3044768"/>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1</a:t>
            </a:r>
          </a:p>
        </p:txBody>
      </p:sp>
      <p:sp>
        <p:nvSpPr>
          <p:cNvPr name="TextBox 14" id="14"/>
          <p:cNvSpPr txBox="true"/>
          <p:nvPr/>
        </p:nvSpPr>
        <p:spPr>
          <a:xfrm rot="0">
            <a:off x="5432771" y="3085353"/>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3</a:t>
            </a:r>
          </a:p>
        </p:txBody>
      </p:sp>
      <p:sp>
        <p:nvSpPr>
          <p:cNvPr name="Freeform 15" id="15"/>
          <p:cNvSpPr/>
          <p:nvPr/>
        </p:nvSpPr>
        <p:spPr>
          <a:xfrm flipH="false" flipV="false" rot="5400000">
            <a:off x="755712" y="5662308"/>
            <a:ext cx="3778473" cy="5289896"/>
          </a:xfrm>
          <a:custGeom>
            <a:avLst/>
            <a:gdLst/>
            <a:ahLst/>
            <a:cxnLst/>
            <a:rect r="r" b="b" t="t" l="l"/>
            <a:pathLst>
              <a:path h="5289896" w="3778473">
                <a:moveTo>
                  <a:pt x="0" y="0"/>
                </a:moveTo>
                <a:lnTo>
                  <a:pt x="3778473" y="0"/>
                </a:lnTo>
                <a:lnTo>
                  <a:pt x="3778473" y="5289896"/>
                </a:lnTo>
                <a:lnTo>
                  <a:pt x="0" y="5289896"/>
                </a:lnTo>
                <a:lnTo>
                  <a:pt x="0" y="0"/>
                </a:lnTo>
                <a:close/>
              </a:path>
            </a:pathLst>
          </a:custGeom>
          <a:blipFill>
            <a:blip r:embed="rId5"/>
            <a:stretch>
              <a:fillRect l="0" t="0" r="-89142" b="0"/>
            </a:stretch>
          </a:blipFill>
        </p:spPr>
      </p:sp>
      <p:sp>
        <p:nvSpPr>
          <p:cNvPr name="Freeform 16" id="16"/>
          <p:cNvSpPr/>
          <p:nvPr/>
        </p:nvSpPr>
        <p:spPr>
          <a:xfrm flipH="false" flipV="false" rot="131805">
            <a:off x="25935" y="7031854"/>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TextBox 17" id="17"/>
          <p:cNvSpPr txBox="true"/>
          <p:nvPr/>
        </p:nvSpPr>
        <p:spPr>
          <a:xfrm rot="0">
            <a:off x="288680" y="6840609"/>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2</a:t>
            </a:r>
          </a:p>
        </p:txBody>
      </p:sp>
      <p:sp>
        <p:nvSpPr>
          <p:cNvPr name="TextBox 18" id="18"/>
          <p:cNvSpPr txBox="true"/>
          <p:nvPr/>
        </p:nvSpPr>
        <p:spPr>
          <a:xfrm rot="-22031">
            <a:off x="1859479" y="7101025"/>
            <a:ext cx="3427735"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Attendance</a:t>
            </a:r>
          </a:p>
        </p:txBody>
      </p:sp>
      <p:sp>
        <p:nvSpPr>
          <p:cNvPr name="TextBox 19" id="19"/>
          <p:cNvSpPr txBox="true"/>
          <p:nvPr/>
        </p:nvSpPr>
        <p:spPr>
          <a:xfrm rot="-7035">
            <a:off x="611013" y="8558803"/>
            <a:ext cx="4068672" cy="1162365"/>
          </a:xfrm>
          <a:prstGeom prst="rect">
            <a:avLst/>
          </a:prstGeom>
        </p:spPr>
        <p:txBody>
          <a:bodyPr anchor="t" rtlCol="false" tIns="0" lIns="0" bIns="0" rIns="0">
            <a:spAutoFit/>
          </a:bodyPr>
          <a:lstStyle/>
          <a:p>
            <a:pPr algn="ctr">
              <a:lnSpc>
                <a:spcPts val="3141"/>
              </a:lnSpc>
            </a:pPr>
            <a:r>
              <a:rPr lang="en-US" sz="2397">
                <a:solidFill>
                  <a:srgbClr val="000000"/>
                </a:solidFill>
                <a:latin typeface="Dekko"/>
              </a:rPr>
              <a:t>Being at school as much as possible means that we can support your child. </a:t>
            </a:r>
          </a:p>
        </p:txBody>
      </p:sp>
      <p:sp>
        <p:nvSpPr>
          <p:cNvPr name="Freeform 20" id="20"/>
          <p:cNvSpPr/>
          <p:nvPr/>
        </p:nvSpPr>
        <p:spPr>
          <a:xfrm flipH="false" flipV="false" rot="5400000">
            <a:off x="6143414" y="5955539"/>
            <a:ext cx="3192010" cy="5289896"/>
          </a:xfrm>
          <a:custGeom>
            <a:avLst/>
            <a:gdLst/>
            <a:ahLst/>
            <a:cxnLst/>
            <a:rect r="r" b="b" t="t" l="l"/>
            <a:pathLst>
              <a:path h="5289896" w="3192010">
                <a:moveTo>
                  <a:pt x="0" y="0"/>
                </a:moveTo>
                <a:lnTo>
                  <a:pt x="3192010" y="0"/>
                </a:lnTo>
                <a:lnTo>
                  <a:pt x="3192010" y="5289896"/>
                </a:lnTo>
                <a:lnTo>
                  <a:pt x="0" y="5289896"/>
                </a:lnTo>
                <a:lnTo>
                  <a:pt x="0" y="0"/>
                </a:lnTo>
                <a:close/>
              </a:path>
            </a:pathLst>
          </a:custGeom>
          <a:blipFill>
            <a:blip r:embed="rId5"/>
            <a:stretch>
              <a:fillRect l="0" t="0" r="-123893" b="0"/>
            </a:stretch>
          </a:blipFill>
        </p:spPr>
      </p:sp>
      <p:sp>
        <p:nvSpPr>
          <p:cNvPr name="Freeform 21" id="21"/>
          <p:cNvSpPr/>
          <p:nvPr/>
        </p:nvSpPr>
        <p:spPr>
          <a:xfrm flipH="false" flipV="false" rot="131805">
            <a:off x="5120406" y="7488438"/>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TextBox 22" id="22"/>
          <p:cNvSpPr txBox="true"/>
          <p:nvPr/>
        </p:nvSpPr>
        <p:spPr>
          <a:xfrm rot="0">
            <a:off x="5289896" y="723530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4</a:t>
            </a:r>
          </a:p>
        </p:txBody>
      </p:sp>
      <p:sp>
        <p:nvSpPr>
          <p:cNvPr name="TextBox 23" id="23"/>
          <p:cNvSpPr txBox="true"/>
          <p:nvPr/>
        </p:nvSpPr>
        <p:spPr>
          <a:xfrm rot="-10036">
            <a:off x="6954663" y="7664221"/>
            <a:ext cx="3405754"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Reading</a:t>
            </a:r>
          </a:p>
        </p:txBody>
      </p:sp>
      <p:sp>
        <p:nvSpPr>
          <p:cNvPr name="TextBox 24" id="24"/>
          <p:cNvSpPr txBox="true"/>
          <p:nvPr/>
        </p:nvSpPr>
        <p:spPr>
          <a:xfrm rot="-7035">
            <a:off x="5755650" y="8721298"/>
            <a:ext cx="4068672" cy="1162365"/>
          </a:xfrm>
          <a:prstGeom prst="rect">
            <a:avLst/>
          </a:prstGeom>
        </p:spPr>
        <p:txBody>
          <a:bodyPr anchor="t" rtlCol="false" tIns="0" lIns="0" bIns="0" rIns="0">
            <a:spAutoFit/>
          </a:bodyPr>
          <a:lstStyle/>
          <a:p>
            <a:pPr algn="ctr">
              <a:lnSpc>
                <a:spcPts val="3141"/>
              </a:lnSpc>
            </a:pPr>
            <a:r>
              <a:rPr lang="en-US" sz="2397">
                <a:solidFill>
                  <a:srgbClr val="000000"/>
                </a:solidFill>
                <a:latin typeface="Dekko"/>
              </a:rPr>
              <a:t>Make the most of opportunities to read and clarify or explore vocabulary.</a:t>
            </a:r>
          </a:p>
        </p:txBody>
      </p:sp>
      <p:sp>
        <p:nvSpPr>
          <p:cNvPr name="Freeform 25" id="25"/>
          <p:cNvSpPr/>
          <p:nvPr/>
        </p:nvSpPr>
        <p:spPr>
          <a:xfrm flipH="false" flipV="false" rot="5400000">
            <a:off x="9422712" y="3508523"/>
            <a:ext cx="7948314" cy="5739254"/>
          </a:xfrm>
          <a:custGeom>
            <a:avLst/>
            <a:gdLst/>
            <a:ahLst/>
            <a:cxnLst/>
            <a:rect r="r" b="b" t="t" l="l"/>
            <a:pathLst>
              <a:path h="5739254" w="7948314">
                <a:moveTo>
                  <a:pt x="0" y="0"/>
                </a:moveTo>
                <a:lnTo>
                  <a:pt x="7948314" y="0"/>
                </a:lnTo>
                <a:lnTo>
                  <a:pt x="7948314" y="5739253"/>
                </a:lnTo>
                <a:lnTo>
                  <a:pt x="0" y="5739253"/>
                </a:lnTo>
                <a:lnTo>
                  <a:pt x="0" y="0"/>
                </a:lnTo>
                <a:close/>
              </a:path>
            </a:pathLst>
          </a:custGeom>
          <a:blipFill>
            <a:blip r:embed="rId5"/>
            <a:stretch>
              <a:fillRect l="-1366" t="0" r="-1366" b="-5310"/>
            </a:stretch>
          </a:blipFill>
        </p:spPr>
      </p:sp>
      <p:sp>
        <p:nvSpPr>
          <p:cNvPr name="Freeform 26" id="26"/>
          <p:cNvSpPr/>
          <p:nvPr/>
        </p:nvSpPr>
        <p:spPr>
          <a:xfrm flipH="false" flipV="false" rot="131805">
            <a:off x="10410303" y="3379898"/>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TextBox 27" id="27"/>
          <p:cNvSpPr txBox="true"/>
          <p:nvPr/>
        </p:nvSpPr>
        <p:spPr>
          <a:xfrm rot="0">
            <a:off x="10673047" y="3139558"/>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5</a:t>
            </a:r>
          </a:p>
        </p:txBody>
      </p:sp>
      <p:sp>
        <p:nvSpPr>
          <p:cNvPr name="TextBox 28" id="28"/>
          <p:cNvSpPr txBox="true"/>
          <p:nvPr/>
        </p:nvSpPr>
        <p:spPr>
          <a:xfrm rot="-10036">
            <a:off x="11889203" y="3405439"/>
            <a:ext cx="3775102"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Support Learning</a:t>
            </a:r>
          </a:p>
        </p:txBody>
      </p:sp>
      <p:sp>
        <p:nvSpPr>
          <p:cNvPr name="TextBox 29" id="29"/>
          <p:cNvSpPr txBox="true"/>
          <p:nvPr/>
        </p:nvSpPr>
        <p:spPr>
          <a:xfrm rot="4959">
            <a:off x="10530894" y="4757063"/>
            <a:ext cx="5480984" cy="5085074"/>
          </a:xfrm>
          <a:prstGeom prst="rect">
            <a:avLst/>
          </a:prstGeom>
        </p:spPr>
        <p:txBody>
          <a:bodyPr anchor="t" rtlCol="false" tIns="0" lIns="0" bIns="0" rIns="0">
            <a:spAutoFit/>
          </a:bodyPr>
          <a:lstStyle/>
          <a:p>
            <a:pPr algn="ctr">
              <a:lnSpc>
                <a:spcPts val="3141"/>
              </a:lnSpc>
            </a:pPr>
            <a:r>
              <a:rPr lang="en-US" sz="2397">
                <a:solidFill>
                  <a:srgbClr val="000000"/>
                </a:solidFill>
                <a:latin typeface="Dekko"/>
              </a:rPr>
              <a:t>Read messages in Homework Diaries. </a:t>
            </a:r>
          </a:p>
          <a:p>
            <a:pPr algn="ctr">
              <a:lnSpc>
                <a:spcPts val="3141"/>
              </a:lnSpc>
            </a:pPr>
            <a:r>
              <a:rPr lang="en-US" sz="2397">
                <a:solidFill>
                  <a:srgbClr val="000000"/>
                </a:solidFill>
                <a:latin typeface="Dekko"/>
              </a:rPr>
              <a:t>Use the websites outlined to help children revise.</a:t>
            </a:r>
          </a:p>
          <a:p>
            <a:pPr algn="ctr">
              <a:lnSpc>
                <a:spcPts val="3141"/>
              </a:lnSpc>
            </a:pPr>
            <a:r>
              <a:rPr lang="en-US" sz="2397">
                <a:solidFill>
                  <a:srgbClr val="000000"/>
                </a:solidFill>
                <a:latin typeface="Dekko"/>
              </a:rPr>
              <a:t>Make the most of real-life opportunities to reinforce skills. </a:t>
            </a:r>
          </a:p>
          <a:p>
            <a:pPr algn="ctr">
              <a:lnSpc>
                <a:spcPts val="3141"/>
              </a:lnSpc>
            </a:pPr>
            <a:r>
              <a:rPr lang="en-US" sz="2397">
                <a:solidFill>
                  <a:srgbClr val="000000"/>
                </a:solidFill>
                <a:latin typeface="Dekko"/>
              </a:rPr>
              <a:t>Ask your children what they have learned today: what might they need more support with? </a:t>
            </a:r>
          </a:p>
          <a:p>
            <a:pPr algn="ctr">
              <a:lnSpc>
                <a:spcPts val="3141"/>
              </a:lnSpc>
            </a:pPr>
            <a:r>
              <a:rPr lang="en-US" sz="2397">
                <a:solidFill>
                  <a:srgbClr val="000000"/>
                </a:solidFill>
                <a:latin typeface="Dekko"/>
              </a:rPr>
              <a:t>Practise times tables regularly. </a:t>
            </a:r>
          </a:p>
          <a:p>
            <a:pPr algn="ctr">
              <a:lnSpc>
                <a:spcPts val="3141"/>
              </a:lnSpc>
            </a:pPr>
            <a:r>
              <a:rPr lang="en-US" sz="2397">
                <a:solidFill>
                  <a:srgbClr val="000000"/>
                </a:solidFill>
                <a:latin typeface="Dekko"/>
              </a:rPr>
              <a:t>Make posters to support learning at home. </a:t>
            </a:r>
          </a:p>
          <a:p>
            <a:pPr algn="ctr">
              <a:lnSpc>
                <a:spcPts val="3141"/>
              </a:lnSpc>
            </a:pPr>
            <a:r>
              <a:rPr lang="en-US" sz="2397">
                <a:solidFill>
                  <a:srgbClr val="000000"/>
                </a:solidFill>
                <a:latin typeface="Dekko"/>
              </a:rPr>
              <a:t>Support your child in completing their home learning and let us know if they are struggling with anything.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1224554" y="722084"/>
            <a:ext cx="1687808" cy="2163857"/>
          </a:xfrm>
          <a:custGeom>
            <a:avLst/>
            <a:gdLst/>
            <a:ahLst/>
            <a:cxnLst/>
            <a:rect r="r" b="b" t="t" l="l"/>
            <a:pathLst>
              <a:path h="2163857" w="1687808">
                <a:moveTo>
                  <a:pt x="0" y="0"/>
                </a:moveTo>
                <a:lnTo>
                  <a:pt x="1687808" y="0"/>
                </a:lnTo>
                <a:lnTo>
                  <a:pt x="1687808" y="2163857"/>
                </a:lnTo>
                <a:lnTo>
                  <a:pt x="0" y="21638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62918" y="1441203"/>
            <a:ext cx="1200773" cy="2057400"/>
          </a:xfrm>
          <a:custGeom>
            <a:avLst/>
            <a:gdLst/>
            <a:ahLst/>
            <a:cxnLst/>
            <a:rect r="r" b="b" t="t" l="l"/>
            <a:pathLst>
              <a:path h="2057400" w="1200773">
                <a:moveTo>
                  <a:pt x="0" y="0"/>
                </a:moveTo>
                <a:lnTo>
                  <a:pt x="1200774" y="0"/>
                </a:lnTo>
                <a:lnTo>
                  <a:pt x="1200774"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332379" y="3866016"/>
            <a:ext cx="15858073" cy="5809214"/>
          </a:xfrm>
          <a:custGeom>
            <a:avLst/>
            <a:gdLst/>
            <a:ahLst/>
            <a:cxnLst/>
            <a:rect r="r" b="b" t="t" l="l"/>
            <a:pathLst>
              <a:path h="5809214" w="15858073">
                <a:moveTo>
                  <a:pt x="0" y="0"/>
                </a:moveTo>
                <a:lnTo>
                  <a:pt x="15858073" y="0"/>
                </a:lnTo>
                <a:lnTo>
                  <a:pt x="15858073" y="5809215"/>
                </a:lnTo>
                <a:lnTo>
                  <a:pt x="0" y="5809215"/>
                </a:lnTo>
                <a:lnTo>
                  <a:pt x="0" y="0"/>
                </a:lnTo>
                <a:close/>
              </a:path>
            </a:pathLst>
          </a:custGeom>
          <a:blipFill>
            <a:blip r:embed="rId7"/>
            <a:stretch>
              <a:fillRect l="0" t="0" r="0" b="0"/>
            </a:stretch>
          </a:blipFill>
        </p:spPr>
      </p:sp>
      <p:sp>
        <p:nvSpPr>
          <p:cNvPr name="Freeform 6" id="6"/>
          <p:cNvSpPr/>
          <p:nvPr/>
        </p:nvSpPr>
        <p:spPr>
          <a:xfrm flipH="false" flipV="false" rot="0">
            <a:off x="964339" y="3498603"/>
            <a:ext cx="736079" cy="734827"/>
          </a:xfrm>
          <a:custGeom>
            <a:avLst/>
            <a:gdLst/>
            <a:ahLst/>
            <a:cxnLst/>
            <a:rect r="r" b="b" t="t" l="l"/>
            <a:pathLst>
              <a:path h="734827" w="736079">
                <a:moveTo>
                  <a:pt x="0" y="0"/>
                </a:moveTo>
                <a:lnTo>
                  <a:pt x="736080" y="0"/>
                </a:lnTo>
                <a:lnTo>
                  <a:pt x="736080" y="734827"/>
                </a:lnTo>
                <a:lnTo>
                  <a:pt x="0" y="734827"/>
                </a:lnTo>
                <a:lnTo>
                  <a:pt x="0" y="0"/>
                </a:lnTo>
                <a:close/>
              </a:path>
            </a:pathLst>
          </a:custGeom>
          <a:blipFill>
            <a:blip r:embed="rId8"/>
            <a:stretch>
              <a:fillRect l="0" t="0" r="0" b="0"/>
            </a:stretch>
          </a:blipFill>
        </p:spPr>
      </p:sp>
      <p:sp>
        <p:nvSpPr>
          <p:cNvPr name="TextBox 7" id="7"/>
          <p:cNvSpPr txBox="true"/>
          <p:nvPr/>
        </p:nvSpPr>
        <p:spPr>
          <a:xfrm rot="0">
            <a:off x="2350158" y="893258"/>
            <a:ext cx="13925345"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rPr>
              <a:t>Remember: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66813">
            <a:off x="3750727" y="-1706540"/>
            <a:ext cx="10786546" cy="13700079"/>
          </a:xfrm>
          <a:custGeom>
            <a:avLst/>
            <a:gdLst/>
            <a:ahLst/>
            <a:cxnLst/>
            <a:rect r="r" b="b" t="t" l="l"/>
            <a:pathLst>
              <a:path h="13700079" w="10786546">
                <a:moveTo>
                  <a:pt x="0" y="0"/>
                </a:moveTo>
                <a:lnTo>
                  <a:pt x="10786546" y="0"/>
                </a:lnTo>
                <a:lnTo>
                  <a:pt x="10786546" y="13700080"/>
                </a:lnTo>
                <a:lnTo>
                  <a:pt x="0" y="13700080"/>
                </a:lnTo>
                <a:lnTo>
                  <a:pt x="0" y="0"/>
                </a:lnTo>
                <a:close/>
              </a:path>
            </a:pathLst>
          </a:custGeom>
          <a:blipFill>
            <a:blip r:embed="rId3"/>
            <a:stretch>
              <a:fillRect l="0" t="0" r="0" b="0"/>
            </a:stretch>
          </a:blipFill>
        </p:spPr>
      </p:sp>
      <p:sp>
        <p:nvSpPr>
          <p:cNvPr name="Freeform 4" id="4"/>
          <p:cNvSpPr/>
          <p:nvPr/>
        </p:nvSpPr>
        <p:spPr>
          <a:xfrm flipH="false" flipV="false" rot="0">
            <a:off x="1501644" y="529928"/>
            <a:ext cx="4121568" cy="4114800"/>
          </a:xfrm>
          <a:custGeom>
            <a:avLst/>
            <a:gdLst/>
            <a:ahLst/>
            <a:cxnLst/>
            <a:rect r="r" b="b" t="t" l="l"/>
            <a:pathLst>
              <a:path h="4114800" w="4121568">
                <a:moveTo>
                  <a:pt x="0" y="0"/>
                </a:moveTo>
                <a:lnTo>
                  <a:pt x="4121567" y="0"/>
                </a:lnTo>
                <a:lnTo>
                  <a:pt x="4121567" y="4114800"/>
                </a:lnTo>
                <a:lnTo>
                  <a:pt x="0" y="4114800"/>
                </a:lnTo>
                <a:lnTo>
                  <a:pt x="0" y="0"/>
                </a:lnTo>
                <a:close/>
              </a:path>
            </a:pathLst>
          </a:custGeom>
          <a:blipFill>
            <a:blip r:embed="rId4"/>
            <a:stretch>
              <a:fillRect l="0" t="0" r="0" b="0"/>
            </a:stretch>
          </a:blipFill>
        </p:spPr>
      </p:sp>
      <p:sp>
        <p:nvSpPr>
          <p:cNvPr name="TextBox 5" id="5"/>
          <p:cNvSpPr txBox="true"/>
          <p:nvPr/>
        </p:nvSpPr>
        <p:spPr>
          <a:xfrm rot="0">
            <a:off x="4185090" y="785382"/>
            <a:ext cx="10656837" cy="2302511"/>
          </a:xfrm>
          <a:prstGeom prst="rect">
            <a:avLst/>
          </a:prstGeom>
        </p:spPr>
        <p:txBody>
          <a:bodyPr anchor="t" rtlCol="false" tIns="0" lIns="0" bIns="0" rIns="0">
            <a:spAutoFit/>
          </a:bodyPr>
          <a:lstStyle/>
          <a:p>
            <a:pPr algn="ctr">
              <a:lnSpc>
                <a:spcPts val="16939"/>
              </a:lnSpc>
              <a:spcBef>
                <a:spcPct val="0"/>
              </a:spcBef>
            </a:pPr>
            <a:r>
              <a:rPr lang="en-US" sz="12099">
                <a:solidFill>
                  <a:srgbClr val="000000"/>
                </a:solidFill>
                <a:latin typeface="Ballpoint"/>
              </a:rPr>
              <a:t>Writing </a:t>
            </a:r>
          </a:p>
        </p:txBody>
      </p:sp>
      <p:grpSp>
        <p:nvGrpSpPr>
          <p:cNvPr name="Group 6" id="6"/>
          <p:cNvGrpSpPr/>
          <p:nvPr/>
        </p:nvGrpSpPr>
        <p:grpSpPr>
          <a:xfrm rot="0">
            <a:off x="5855908" y="2799715"/>
            <a:ext cx="7315200" cy="288178"/>
            <a:chOff x="0" y="0"/>
            <a:chExt cx="9753600" cy="384238"/>
          </a:xfrm>
        </p:grpSpPr>
        <p:sp>
          <p:nvSpPr>
            <p:cNvPr name="Freeform 7" id="7"/>
            <p:cNvSpPr/>
            <p:nvPr/>
          </p:nvSpPr>
          <p:spPr>
            <a:xfrm flipH="false" flipV="false" rot="0">
              <a:off x="0" y="0"/>
              <a:ext cx="9753600" cy="212806"/>
            </a:xfrm>
            <a:custGeom>
              <a:avLst/>
              <a:gdLst/>
              <a:ahLst/>
              <a:cxnLst/>
              <a:rect r="r" b="b" t="t" l="l"/>
              <a:pathLst>
                <a:path h="212806" w="9753600">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85043" y="212806"/>
              <a:ext cx="7857304" cy="171432"/>
            </a:xfrm>
            <a:custGeom>
              <a:avLst/>
              <a:gdLst/>
              <a:ahLst/>
              <a:cxnLst/>
              <a:rect r="r" b="b" t="t" l="l"/>
              <a:pathLst>
                <a:path h="171432" w="7857304">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9" id="9"/>
          <p:cNvSpPr txBox="true"/>
          <p:nvPr/>
        </p:nvSpPr>
        <p:spPr>
          <a:xfrm rot="0">
            <a:off x="7296024" y="3095157"/>
            <a:ext cx="4049018"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There is no writing SATs test. </a:t>
            </a:r>
          </a:p>
        </p:txBody>
      </p:sp>
      <p:sp>
        <p:nvSpPr>
          <p:cNvPr name="TextBox 10" id="10"/>
          <p:cNvSpPr txBox="true"/>
          <p:nvPr/>
        </p:nvSpPr>
        <p:spPr>
          <a:xfrm rot="0">
            <a:off x="3562427" y="3752506"/>
            <a:ext cx="11544443"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Writing is assessed by the teacher over a period of time across a range of genre against the interim statements provided.</a:t>
            </a:r>
          </a:p>
        </p:txBody>
      </p:sp>
      <p:sp>
        <p:nvSpPr>
          <p:cNvPr name="TextBox 11" id="11"/>
          <p:cNvSpPr txBox="true"/>
          <p:nvPr/>
        </p:nvSpPr>
        <p:spPr>
          <a:xfrm rot="0">
            <a:off x="3379803" y="5000625"/>
            <a:ext cx="11881461" cy="18289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To demonstrate that pupils have met a standard within this interim framework, teachers will need to have evidence that a pupil demonstrates attainment of ALL of the statements within that standard and ALL the statements in the preceding standard(s). </a:t>
            </a:r>
          </a:p>
        </p:txBody>
      </p:sp>
      <p:sp>
        <p:nvSpPr>
          <p:cNvPr name="TextBox 12" id="12"/>
          <p:cNvSpPr txBox="true"/>
          <p:nvPr/>
        </p:nvSpPr>
        <p:spPr>
          <a:xfrm rot="0">
            <a:off x="5623211" y="6839074"/>
            <a:ext cx="7318177"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Open to external moderation from the Local Authority.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445901">
            <a:off x="4543609" y="771352"/>
            <a:ext cx="9200782" cy="9173996"/>
          </a:xfrm>
          <a:custGeom>
            <a:avLst/>
            <a:gdLst/>
            <a:ahLst/>
            <a:cxnLst/>
            <a:rect r="r" b="b" t="t" l="l"/>
            <a:pathLst>
              <a:path h="9173996" w="9200782">
                <a:moveTo>
                  <a:pt x="0" y="0"/>
                </a:moveTo>
                <a:lnTo>
                  <a:pt x="9200782" y="0"/>
                </a:lnTo>
                <a:lnTo>
                  <a:pt x="9200782" y="9173996"/>
                </a:lnTo>
                <a:lnTo>
                  <a:pt x="0" y="9173996"/>
                </a:lnTo>
                <a:lnTo>
                  <a:pt x="0" y="0"/>
                </a:lnTo>
                <a:close/>
              </a:path>
            </a:pathLst>
          </a:custGeom>
          <a:blipFill>
            <a:blip r:embed="rId3"/>
            <a:stretch>
              <a:fillRect l="0" t="0" r="0" b="0"/>
            </a:stretch>
          </a:blipFill>
        </p:spPr>
      </p:sp>
      <p:sp>
        <p:nvSpPr>
          <p:cNvPr name="TextBox 4" id="4"/>
          <p:cNvSpPr txBox="true"/>
          <p:nvPr/>
        </p:nvSpPr>
        <p:spPr>
          <a:xfrm rot="171973">
            <a:off x="5577839" y="1504290"/>
            <a:ext cx="7156588" cy="3462223"/>
          </a:xfrm>
          <a:prstGeom prst="rect">
            <a:avLst/>
          </a:prstGeom>
        </p:spPr>
        <p:txBody>
          <a:bodyPr anchor="t" rtlCol="false" tIns="0" lIns="0" bIns="0" rIns="0">
            <a:spAutoFit/>
          </a:bodyPr>
          <a:lstStyle/>
          <a:p>
            <a:pPr algn="ctr">
              <a:lnSpc>
                <a:spcPts val="25468"/>
              </a:lnSpc>
              <a:spcBef>
                <a:spcPct val="0"/>
              </a:spcBef>
            </a:pPr>
            <a:r>
              <a:rPr lang="en-US" sz="18192" spc="418">
                <a:solidFill>
                  <a:srgbClr val="000000"/>
                </a:solidFill>
                <a:latin typeface="Ballpoint"/>
              </a:rPr>
              <a:t>Thanks!</a:t>
            </a:r>
          </a:p>
        </p:txBody>
      </p:sp>
      <p:sp>
        <p:nvSpPr>
          <p:cNvPr name="Freeform 5" id="5"/>
          <p:cNvSpPr/>
          <p:nvPr/>
        </p:nvSpPr>
        <p:spPr>
          <a:xfrm flipH="false" flipV="false" rot="137152">
            <a:off x="3720539" y="6812287"/>
            <a:ext cx="2829761" cy="2686683"/>
          </a:xfrm>
          <a:custGeom>
            <a:avLst/>
            <a:gdLst/>
            <a:ahLst/>
            <a:cxnLst/>
            <a:rect r="r" b="b" t="t" l="l"/>
            <a:pathLst>
              <a:path h="2686683" w="2829761">
                <a:moveTo>
                  <a:pt x="0" y="0"/>
                </a:moveTo>
                <a:lnTo>
                  <a:pt x="2829761" y="0"/>
                </a:lnTo>
                <a:lnTo>
                  <a:pt x="2829761" y="2686682"/>
                </a:lnTo>
                <a:lnTo>
                  <a:pt x="0" y="2686682"/>
                </a:lnTo>
                <a:lnTo>
                  <a:pt x="0" y="0"/>
                </a:lnTo>
                <a:close/>
              </a:path>
            </a:pathLst>
          </a:custGeom>
          <a:blipFill>
            <a:blip r:embed="rId4"/>
            <a:stretch>
              <a:fillRect l="0" t="0" r="0" b="0"/>
            </a:stretch>
          </a:blipFill>
        </p:spPr>
      </p:sp>
      <p:sp>
        <p:nvSpPr>
          <p:cNvPr name="Freeform 6" id="6"/>
          <p:cNvSpPr/>
          <p:nvPr/>
        </p:nvSpPr>
        <p:spPr>
          <a:xfrm flipH="false" flipV="false" rot="671662">
            <a:off x="4402112" y="7257625"/>
            <a:ext cx="1466614" cy="1402617"/>
          </a:xfrm>
          <a:custGeom>
            <a:avLst/>
            <a:gdLst/>
            <a:ahLst/>
            <a:cxnLst/>
            <a:rect r="r" b="b" t="t" l="l"/>
            <a:pathLst>
              <a:path h="1402617" w="1466614">
                <a:moveTo>
                  <a:pt x="0" y="0"/>
                </a:moveTo>
                <a:lnTo>
                  <a:pt x="1466614" y="0"/>
                </a:lnTo>
                <a:lnTo>
                  <a:pt x="1466614" y="1402617"/>
                </a:lnTo>
                <a:lnTo>
                  <a:pt x="0" y="14026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true" flipV="false" rot="9331506">
            <a:off x="850899" y="2591255"/>
            <a:ext cx="5634372" cy="2540590"/>
          </a:xfrm>
          <a:custGeom>
            <a:avLst/>
            <a:gdLst/>
            <a:ahLst/>
            <a:cxnLst/>
            <a:rect r="r" b="b" t="t" l="l"/>
            <a:pathLst>
              <a:path h="2540590" w="5634372">
                <a:moveTo>
                  <a:pt x="5634372" y="0"/>
                </a:moveTo>
                <a:lnTo>
                  <a:pt x="0" y="0"/>
                </a:lnTo>
                <a:lnTo>
                  <a:pt x="0" y="2540590"/>
                </a:lnTo>
                <a:lnTo>
                  <a:pt x="5634372" y="2540590"/>
                </a:lnTo>
                <a:lnTo>
                  <a:pt x="5634372"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5979616" y="4452876"/>
            <a:ext cx="6328767"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Thank you for coming. </a:t>
            </a:r>
          </a:p>
          <a:p>
            <a:pPr algn="ctr">
              <a:lnSpc>
                <a:spcPts val="4718"/>
              </a:lnSpc>
              <a:spcBef>
                <a:spcPct val="0"/>
              </a:spcBef>
            </a:pPr>
            <a:r>
              <a:rPr lang="en-US" sz="3370" spc="37">
                <a:solidFill>
                  <a:srgbClr val="000000"/>
                </a:solidFill>
                <a:latin typeface="Ballpoint"/>
              </a:rPr>
              <a:t>As ever, we appreciate your continued support</a:t>
            </a:r>
          </a:p>
        </p:txBody>
      </p:sp>
      <p:sp>
        <p:nvSpPr>
          <p:cNvPr name="TextBox 9" id="9"/>
          <p:cNvSpPr txBox="true"/>
          <p:nvPr/>
        </p:nvSpPr>
        <p:spPr>
          <a:xfrm rot="0">
            <a:off x="6200240" y="5935738"/>
            <a:ext cx="6224538" cy="18289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If you have any further questions, or would like anything clarifying, please email your child’s class teacher.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66813">
            <a:off x="3750727" y="-1706540"/>
            <a:ext cx="10786546" cy="13700079"/>
          </a:xfrm>
          <a:custGeom>
            <a:avLst/>
            <a:gdLst/>
            <a:ahLst/>
            <a:cxnLst/>
            <a:rect r="r" b="b" t="t" l="l"/>
            <a:pathLst>
              <a:path h="13700079" w="10786546">
                <a:moveTo>
                  <a:pt x="0" y="0"/>
                </a:moveTo>
                <a:lnTo>
                  <a:pt x="10786546" y="0"/>
                </a:lnTo>
                <a:lnTo>
                  <a:pt x="10786546" y="13700080"/>
                </a:lnTo>
                <a:lnTo>
                  <a:pt x="0" y="13700080"/>
                </a:lnTo>
                <a:lnTo>
                  <a:pt x="0" y="0"/>
                </a:lnTo>
                <a:close/>
              </a:path>
            </a:pathLst>
          </a:custGeom>
          <a:blipFill>
            <a:blip r:embed="rId3"/>
            <a:stretch>
              <a:fillRect l="0" t="0" r="0" b="0"/>
            </a:stretch>
          </a:blipFill>
        </p:spPr>
      </p:sp>
      <p:sp>
        <p:nvSpPr>
          <p:cNvPr name="Freeform 4" id="4"/>
          <p:cNvSpPr/>
          <p:nvPr/>
        </p:nvSpPr>
        <p:spPr>
          <a:xfrm flipH="false" flipV="false" rot="0">
            <a:off x="1662128" y="188070"/>
            <a:ext cx="3253373" cy="3248031"/>
          </a:xfrm>
          <a:custGeom>
            <a:avLst/>
            <a:gdLst/>
            <a:ahLst/>
            <a:cxnLst/>
            <a:rect r="r" b="b" t="t" l="l"/>
            <a:pathLst>
              <a:path h="3248031" w="3253373">
                <a:moveTo>
                  <a:pt x="0" y="0"/>
                </a:moveTo>
                <a:lnTo>
                  <a:pt x="3253373" y="0"/>
                </a:lnTo>
                <a:lnTo>
                  <a:pt x="3253373" y="3248031"/>
                </a:lnTo>
                <a:lnTo>
                  <a:pt x="0" y="3248031"/>
                </a:lnTo>
                <a:lnTo>
                  <a:pt x="0" y="0"/>
                </a:lnTo>
                <a:close/>
              </a:path>
            </a:pathLst>
          </a:custGeom>
          <a:blipFill>
            <a:blip r:embed="rId4"/>
            <a:stretch>
              <a:fillRect l="0" t="0" r="0" b="0"/>
            </a:stretch>
          </a:blipFill>
        </p:spPr>
      </p:sp>
      <p:sp>
        <p:nvSpPr>
          <p:cNvPr name="TextBox 5" id="5"/>
          <p:cNvSpPr txBox="true"/>
          <p:nvPr/>
        </p:nvSpPr>
        <p:spPr>
          <a:xfrm rot="0">
            <a:off x="4185090" y="801431"/>
            <a:ext cx="10656837" cy="2302511"/>
          </a:xfrm>
          <a:prstGeom prst="rect">
            <a:avLst/>
          </a:prstGeom>
        </p:spPr>
        <p:txBody>
          <a:bodyPr anchor="t" rtlCol="false" tIns="0" lIns="0" bIns="0" rIns="0">
            <a:spAutoFit/>
          </a:bodyPr>
          <a:lstStyle/>
          <a:p>
            <a:pPr algn="ctr">
              <a:lnSpc>
                <a:spcPts val="16939"/>
              </a:lnSpc>
              <a:spcBef>
                <a:spcPct val="0"/>
              </a:spcBef>
            </a:pPr>
            <a:r>
              <a:rPr lang="en-US" sz="12099">
                <a:solidFill>
                  <a:srgbClr val="000000"/>
                </a:solidFill>
                <a:latin typeface="Ballpoint"/>
              </a:rPr>
              <a:t>Introduction</a:t>
            </a:r>
          </a:p>
        </p:txBody>
      </p:sp>
      <p:grpSp>
        <p:nvGrpSpPr>
          <p:cNvPr name="Group 6" id="6"/>
          <p:cNvGrpSpPr/>
          <p:nvPr/>
        </p:nvGrpSpPr>
        <p:grpSpPr>
          <a:xfrm rot="0">
            <a:off x="6112291" y="2959852"/>
            <a:ext cx="7315200" cy="288178"/>
            <a:chOff x="0" y="0"/>
            <a:chExt cx="9753600" cy="384238"/>
          </a:xfrm>
        </p:grpSpPr>
        <p:sp>
          <p:nvSpPr>
            <p:cNvPr name="Freeform 7" id="7"/>
            <p:cNvSpPr/>
            <p:nvPr/>
          </p:nvSpPr>
          <p:spPr>
            <a:xfrm flipH="false" flipV="false" rot="0">
              <a:off x="0" y="0"/>
              <a:ext cx="9753600" cy="212806"/>
            </a:xfrm>
            <a:custGeom>
              <a:avLst/>
              <a:gdLst/>
              <a:ahLst/>
              <a:cxnLst/>
              <a:rect r="r" b="b" t="t" l="l"/>
              <a:pathLst>
                <a:path h="212806" w="9753600">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85043" y="212806"/>
              <a:ext cx="7857304" cy="171432"/>
            </a:xfrm>
            <a:custGeom>
              <a:avLst/>
              <a:gdLst/>
              <a:ahLst/>
              <a:cxnLst/>
              <a:rect r="r" b="b" t="t" l="l"/>
              <a:pathLst>
                <a:path h="171432" w="7857304">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9" id="9"/>
          <p:cNvSpPr/>
          <p:nvPr/>
        </p:nvSpPr>
        <p:spPr>
          <a:xfrm flipH="false" flipV="false" rot="0">
            <a:off x="15494630" y="7674841"/>
            <a:ext cx="2583454" cy="2612159"/>
          </a:xfrm>
          <a:custGeom>
            <a:avLst/>
            <a:gdLst/>
            <a:ahLst/>
            <a:cxnLst/>
            <a:rect r="r" b="b" t="t" l="l"/>
            <a:pathLst>
              <a:path h="2612159" w="2583454">
                <a:moveTo>
                  <a:pt x="0" y="0"/>
                </a:moveTo>
                <a:lnTo>
                  <a:pt x="2583453" y="0"/>
                </a:lnTo>
                <a:lnTo>
                  <a:pt x="2583453" y="2612159"/>
                </a:lnTo>
                <a:lnTo>
                  <a:pt x="0" y="2612159"/>
                </a:lnTo>
                <a:lnTo>
                  <a:pt x="0" y="0"/>
                </a:lnTo>
                <a:close/>
              </a:path>
            </a:pathLst>
          </a:custGeom>
          <a:blipFill>
            <a:blip r:embed="rId7"/>
            <a:stretch>
              <a:fillRect l="0" t="0" r="0" b="0"/>
            </a:stretch>
          </a:blipFill>
        </p:spPr>
      </p:sp>
      <p:sp>
        <p:nvSpPr>
          <p:cNvPr name="Freeform 10" id="10"/>
          <p:cNvSpPr/>
          <p:nvPr/>
        </p:nvSpPr>
        <p:spPr>
          <a:xfrm flipH="false" flipV="false" rot="0">
            <a:off x="3629102" y="6561707"/>
            <a:ext cx="11396378" cy="2226269"/>
          </a:xfrm>
          <a:custGeom>
            <a:avLst/>
            <a:gdLst/>
            <a:ahLst/>
            <a:cxnLst/>
            <a:rect r="r" b="b" t="t" l="l"/>
            <a:pathLst>
              <a:path h="2226269" w="11396378">
                <a:moveTo>
                  <a:pt x="0" y="0"/>
                </a:moveTo>
                <a:lnTo>
                  <a:pt x="11396378" y="0"/>
                </a:lnTo>
                <a:lnTo>
                  <a:pt x="11396378" y="2226269"/>
                </a:lnTo>
                <a:lnTo>
                  <a:pt x="0" y="2226269"/>
                </a:lnTo>
                <a:lnTo>
                  <a:pt x="0" y="0"/>
                </a:lnTo>
                <a:close/>
              </a:path>
            </a:pathLst>
          </a:custGeom>
          <a:blipFill>
            <a:blip r:embed="rId8"/>
            <a:stretch>
              <a:fillRect l="0" t="0" r="0" b="0"/>
            </a:stretch>
          </a:blipFill>
        </p:spPr>
      </p:sp>
      <p:sp>
        <p:nvSpPr>
          <p:cNvPr name="TextBox 11" id="11"/>
          <p:cNvSpPr txBox="true"/>
          <p:nvPr/>
        </p:nvSpPr>
        <p:spPr>
          <a:xfrm rot="0">
            <a:off x="4300190" y="3495116"/>
            <a:ext cx="10054203" cy="2812424"/>
          </a:xfrm>
          <a:prstGeom prst="rect">
            <a:avLst/>
          </a:prstGeom>
        </p:spPr>
        <p:txBody>
          <a:bodyPr anchor="t" rtlCol="false" tIns="0" lIns="0" bIns="0" rIns="0">
            <a:spAutoFit/>
          </a:bodyPr>
          <a:lstStyle/>
          <a:p>
            <a:pPr algn="ctr">
              <a:lnSpc>
                <a:spcPts val="7235"/>
              </a:lnSpc>
              <a:spcBef>
                <a:spcPct val="0"/>
              </a:spcBef>
            </a:pPr>
            <a:r>
              <a:rPr lang="en-US" sz="5167" spc="56">
                <a:solidFill>
                  <a:srgbClr val="000000"/>
                </a:solidFill>
                <a:latin typeface="Ballpoint"/>
              </a:rPr>
              <a:t>SATs are the Standard Assessment Tests that are given to children at the end of KS2. </a:t>
            </a:r>
          </a:p>
          <a:p>
            <a:pPr algn="ctr">
              <a:lnSpc>
                <a:spcPts val="7235"/>
              </a:lnSpc>
              <a:spcBef>
                <a:spcPct val="0"/>
              </a:spcBef>
            </a:pPr>
            <a:r>
              <a:rPr lang="en-US" sz="5167" spc="56">
                <a:solidFill>
                  <a:srgbClr val="000000"/>
                </a:solidFill>
                <a:latin typeface="Ballpoint"/>
              </a:rPr>
              <a:t>The SATs take place over 4 days.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true" flipV="false" rot="1106722">
            <a:off x="-532289" y="298528"/>
            <a:ext cx="5107357" cy="5137400"/>
          </a:xfrm>
          <a:custGeom>
            <a:avLst/>
            <a:gdLst/>
            <a:ahLst/>
            <a:cxnLst/>
            <a:rect r="r" b="b" t="t" l="l"/>
            <a:pathLst>
              <a:path h="5137400" w="5107357">
                <a:moveTo>
                  <a:pt x="5107357" y="0"/>
                </a:moveTo>
                <a:lnTo>
                  <a:pt x="0" y="0"/>
                </a:lnTo>
                <a:lnTo>
                  <a:pt x="0" y="5137400"/>
                </a:lnTo>
                <a:lnTo>
                  <a:pt x="5107357" y="5137400"/>
                </a:lnTo>
                <a:lnTo>
                  <a:pt x="5107357" y="0"/>
                </a:lnTo>
                <a:close/>
              </a:path>
            </a:pathLst>
          </a:custGeom>
          <a:blipFill>
            <a:blip r:embed="rId3"/>
            <a:stretch>
              <a:fillRect l="0" t="0" r="0" b="0"/>
            </a:stretch>
          </a:blipFill>
        </p:spPr>
      </p:sp>
      <p:sp>
        <p:nvSpPr>
          <p:cNvPr name="Freeform 4" id="4"/>
          <p:cNvSpPr/>
          <p:nvPr/>
        </p:nvSpPr>
        <p:spPr>
          <a:xfrm flipH="true" flipV="false" rot="1161473">
            <a:off x="9061362" y="109664"/>
            <a:ext cx="4642176" cy="4669483"/>
          </a:xfrm>
          <a:custGeom>
            <a:avLst/>
            <a:gdLst/>
            <a:ahLst/>
            <a:cxnLst/>
            <a:rect r="r" b="b" t="t" l="l"/>
            <a:pathLst>
              <a:path h="4669483" w="4642176">
                <a:moveTo>
                  <a:pt x="4642176" y="0"/>
                </a:moveTo>
                <a:lnTo>
                  <a:pt x="0" y="0"/>
                </a:lnTo>
                <a:lnTo>
                  <a:pt x="0" y="4669483"/>
                </a:lnTo>
                <a:lnTo>
                  <a:pt x="4642176" y="4669483"/>
                </a:lnTo>
                <a:lnTo>
                  <a:pt x="4642176" y="0"/>
                </a:lnTo>
                <a:close/>
              </a:path>
            </a:pathLst>
          </a:custGeom>
          <a:blipFill>
            <a:blip r:embed="rId3"/>
            <a:stretch>
              <a:fillRect l="0" t="0" r="0" b="0"/>
            </a:stretch>
          </a:blipFill>
        </p:spPr>
      </p:sp>
      <p:sp>
        <p:nvSpPr>
          <p:cNvPr name="Freeform 5" id="5"/>
          <p:cNvSpPr/>
          <p:nvPr/>
        </p:nvSpPr>
        <p:spPr>
          <a:xfrm flipH="true" flipV="false" rot="-75633">
            <a:off x="6554137" y="4987898"/>
            <a:ext cx="6730844" cy="6770437"/>
          </a:xfrm>
          <a:custGeom>
            <a:avLst/>
            <a:gdLst/>
            <a:ahLst/>
            <a:cxnLst/>
            <a:rect r="r" b="b" t="t" l="l"/>
            <a:pathLst>
              <a:path h="6770437" w="6730844">
                <a:moveTo>
                  <a:pt x="6730844" y="0"/>
                </a:moveTo>
                <a:lnTo>
                  <a:pt x="0" y="0"/>
                </a:lnTo>
                <a:lnTo>
                  <a:pt x="0" y="6770437"/>
                </a:lnTo>
                <a:lnTo>
                  <a:pt x="6730844" y="6770437"/>
                </a:lnTo>
                <a:lnTo>
                  <a:pt x="6730844" y="0"/>
                </a:lnTo>
                <a:close/>
              </a:path>
            </a:pathLst>
          </a:custGeom>
          <a:blipFill>
            <a:blip r:embed="rId3"/>
            <a:stretch>
              <a:fillRect l="0" t="0" r="0" b="0"/>
            </a:stretch>
          </a:blipFill>
        </p:spPr>
      </p:sp>
      <p:sp>
        <p:nvSpPr>
          <p:cNvPr name="Freeform 6" id="6"/>
          <p:cNvSpPr/>
          <p:nvPr/>
        </p:nvSpPr>
        <p:spPr>
          <a:xfrm flipH="false" flipV="false" rot="-1200297">
            <a:off x="4585278" y="788544"/>
            <a:ext cx="4677617" cy="4663999"/>
          </a:xfrm>
          <a:custGeom>
            <a:avLst/>
            <a:gdLst/>
            <a:ahLst/>
            <a:cxnLst/>
            <a:rect r="r" b="b" t="t" l="l"/>
            <a:pathLst>
              <a:path h="4663999" w="4677617">
                <a:moveTo>
                  <a:pt x="0" y="0"/>
                </a:moveTo>
                <a:lnTo>
                  <a:pt x="4677617" y="0"/>
                </a:lnTo>
                <a:lnTo>
                  <a:pt x="4677617" y="4664000"/>
                </a:lnTo>
                <a:lnTo>
                  <a:pt x="0" y="4664000"/>
                </a:lnTo>
                <a:lnTo>
                  <a:pt x="0" y="0"/>
                </a:lnTo>
                <a:close/>
              </a:path>
            </a:pathLst>
          </a:custGeom>
          <a:blipFill>
            <a:blip r:embed="rId4"/>
            <a:stretch>
              <a:fillRect l="0" t="0" r="0" b="0"/>
            </a:stretch>
          </a:blipFill>
        </p:spPr>
      </p:sp>
      <p:sp>
        <p:nvSpPr>
          <p:cNvPr name="Freeform 7" id="7"/>
          <p:cNvSpPr/>
          <p:nvPr/>
        </p:nvSpPr>
        <p:spPr>
          <a:xfrm flipH="false" flipV="false" rot="-86635">
            <a:off x="463870" y="5228024"/>
            <a:ext cx="5641683" cy="5625259"/>
          </a:xfrm>
          <a:custGeom>
            <a:avLst/>
            <a:gdLst/>
            <a:ahLst/>
            <a:cxnLst/>
            <a:rect r="r" b="b" t="t" l="l"/>
            <a:pathLst>
              <a:path h="5625259" w="5641683">
                <a:moveTo>
                  <a:pt x="0" y="0"/>
                </a:moveTo>
                <a:lnTo>
                  <a:pt x="5641684" y="0"/>
                </a:lnTo>
                <a:lnTo>
                  <a:pt x="5641684" y="5625259"/>
                </a:lnTo>
                <a:lnTo>
                  <a:pt x="0" y="5625259"/>
                </a:lnTo>
                <a:lnTo>
                  <a:pt x="0" y="0"/>
                </a:lnTo>
                <a:close/>
              </a:path>
            </a:pathLst>
          </a:custGeom>
          <a:blipFill>
            <a:blip r:embed="rId4"/>
            <a:stretch>
              <a:fillRect l="0" t="0" r="0" b="0"/>
            </a:stretch>
          </a:blipFill>
        </p:spPr>
      </p:sp>
      <p:sp>
        <p:nvSpPr>
          <p:cNvPr name="Freeform 8" id="8"/>
          <p:cNvSpPr/>
          <p:nvPr/>
        </p:nvSpPr>
        <p:spPr>
          <a:xfrm flipH="true" flipV="false" rot="253273">
            <a:off x="13285793" y="5589258"/>
            <a:ext cx="4874119" cy="4902790"/>
          </a:xfrm>
          <a:custGeom>
            <a:avLst/>
            <a:gdLst/>
            <a:ahLst/>
            <a:cxnLst/>
            <a:rect r="r" b="b" t="t" l="l"/>
            <a:pathLst>
              <a:path h="4902790" w="4874119">
                <a:moveTo>
                  <a:pt x="4874119" y="0"/>
                </a:moveTo>
                <a:lnTo>
                  <a:pt x="0" y="0"/>
                </a:lnTo>
                <a:lnTo>
                  <a:pt x="0" y="4902790"/>
                </a:lnTo>
                <a:lnTo>
                  <a:pt x="4874119" y="4902790"/>
                </a:lnTo>
                <a:lnTo>
                  <a:pt x="4874119" y="0"/>
                </a:lnTo>
                <a:close/>
              </a:path>
            </a:pathLst>
          </a:custGeom>
          <a:blipFill>
            <a:blip r:embed="rId3"/>
            <a:stretch>
              <a:fillRect l="0" t="0" r="0" b="0"/>
            </a:stretch>
          </a:blipFill>
        </p:spPr>
      </p:sp>
      <p:sp>
        <p:nvSpPr>
          <p:cNvPr name="Freeform 9" id="9"/>
          <p:cNvSpPr/>
          <p:nvPr/>
        </p:nvSpPr>
        <p:spPr>
          <a:xfrm flipH="false" flipV="false" rot="0">
            <a:off x="13289232" y="0"/>
            <a:ext cx="6011145" cy="5993645"/>
          </a:xfrm>
          <a:custGeom>
            <a:avLst/>
            <a:gdLst/>
            <a:ahLst/>
            <a:cxnLst/>
            <a:rect r="r" b="b" t="t" l="l"/>
            <a:pathLst>
              <a:path h="5993645" w="6011145">
                <a:moveTo>
                  <a:pt x="0" y="0"/>
                </a:moveTo>
                <a:lnTo>
                  <a:pt x="6011144" y="0"/>
                </a:lnTo>
                <a:lnTo>
                  <a:pt x="6011144" y="5993645"/>
                </a:lnTo>
                <a:lnTo>
                  <a:pt x="0" y="5993645"/>
                </a:lnTo>
                <a:lnTo>
                  <a:pt x="0" y="0"/>
                </a:lnTo>
                <a:close/>
              </a:path>
            </a:pathLst>
          </a:custGeom>
          <a:blipFill>
            <a:blip r:embed="rId4"/>
            <a:stretch>
              <a:fillRect l="0" t="0" r="0" b="0"/>
            </a:stretch>
          </a:blipFill>
        </p:spPr>
      </p:sp>
      <p:sp>
        <p:nvSpPr>
          <p:cNvPr name="TextBox 10" id="10"/>
          <p:cNvSpPr txBox="true"/>
          <p:nvPr/>
        </p:nvSpPr>
        <p:spPr>
          <a:xfrm rot="566502">
            <a:off x="170520" y="1451631"/>
            <a:ext cx="3707699" cy="3052753"/>
          </a:xfrm>
          <a:prstGeom prst="rect">
            <a:avLst/>
          </a:prstGeom>
        </p:spPr>
        <p:txBody>
          <a:bodyPr anchor="t" rtlCol="false" tIns="0" lIns="0" bIns="0" rIns="0">
            <a:spAutoFit/>
          </a:bodyPr>
          <a:lstStyle/>
          <a:p>
            <a:pPr algn="ctr">
              <a:lnSpc>
                <a:spcPts val="4039"/>
              </a:lnSpc>
              <a:spcBef>
                <a:spcPct val="0"/>
              </a:spcBef>
            </a:pPr>
            <a:r>
              <a:rPr lang="en-US" sz="3083">
                <a:solidFill>
                  <a:srgbClr val="000000"/>
                </a:solidFill>
                <a:latin typeface="Dekko"/>
              </a:rPr>
              <a:t>Designed to provide information about how your child is progressing, compared to children the same age nationally.</a:t>
            </a:r>
          </a:p>
        </p:txBody>
      </p:sp>
      <p:sp>
        <p:nvSpPr>
          <p:cNvPr name="TextBox 11" id="11"/>
          <p:cNvSpPr txBox="true"/>
          <p:nvPr/>
        </p:nvSpPr>
        <p:spPr>
          <a:xfrm rot="-629217">
            <a:off x="5318997" y="1737258"/>
            <a:ext cx="3185370" cy="3039291"/>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They are not qualifications – they do not affect your child’s future options at school.</a:t>
            </a:r>
          </a:p>
        </p:txBody>
      </p:sp>
      <p:sp>
        <p:nvSpPr>
          <p:cNvPr name="TextBox 12" id="12"/>
          <p:cNvSpPr txBox="true"/>
          <p:nvPr/>
        </p:nvSpPr>
        <p:spPr>
          <a:xfrm rot="564757">
            <a:off x="1261515" y="6315908"/>
            <a:ext cx="4065715" cy="3432315"/>
          </a:xfrm>
          <a:prstGeom prst="rect">
            <a:avLst/>
          </a:prstGeom>
        </p:spPr>
        <p:txBody>
          <a:bodyPr anchor="t" rtlCol="false" tIns="0" lIns="0" bIns="0" rIns="0">
            <a:spAutoFit/>
          </a:bodyPr>
          <a:lstStyle/>
          <a:p>
            <a:pPr algn="ctr">
              <a:lnSpc>
                <a:spcPts val="5352"/>
              </a:lnSpc>
              <a:spcBef>
                <a:spcPct val="0"/>
              </a:spcBef>
            </a:pPr>
            <a:r>
              <a:rPr lang="en-US" sz="3823" spc="42">
                <a:solidFill>
                  <a:srgbClr val="000000"/>
                </a:solidFill>
                <a:latin typeface="Ballpoint"/>
              </a:rPr>
              <a:t>Results are used to ensure schools are teaching their pupils essential knowledge and skills that are the early building blocks.</a:t>
            </a:r>
          </a:p>
        </p:txBody>
      </p:sp>
      <p:sp>
        <p:nvSpPr>
          <p:cNvPr name="TextBox 13" id="13"/>
          <p:cNvSpPr txBox="true"/>
          <p:nvPr/>
        </p:nvSpPr>
        <p:spPr>
          <a:xfrm rot="-669760">
            <a:off x="7512097" y="6532772"/>
            <a:ext cx="4784028" cy="2990164"/>
          </a:xfrm>
          <a:prstGeom prst="rect">
            <a:avLst/>
          </a:prstGeom>
        </p:spPr>
        <p:txBody>
          <a:bodyPr anchor="t" rtlCol="false" tIns="0" lIns="0" bIns="0" rIns="0">
            <a:spAutoFit/>
          </a:bodyPr>
          <a:lstStyle/>
          <a:p>
            <a:pPr algn="ctr">
              <a:lnSpc>
                <a:spcPts val="5812"/>
              </a:lnSpc>
              <a:spcBef>
                <a:spcPct val="0"/>
              </a:spcBef>
            </a:pPr>
            <a:r>
              <a:rPr lang="en-US" sz="4152" spc="45">
                <a:solidFill>
                  <a:srgbClr val="000000"/>
                </a:solidFill>
                <a:latin typeface="Ballpoint"/>
              </a:rPr>
              <a:t>The tests can be used to set targets for children to achieve by the end of secondary school.</a:t>
            </a:r>
          </a:p>
        </p:txBody>
      </p:sp>
      <p:sp>
        <p:nvSpPr>
          <p:cNvPr name="Freeform 14" id="14"/>
          <p:cNvSpPr/>
          <p:nvPr/>
        </p:nvSpPr>
        <p:spPr>
          <a:xfrm flipH="false" flipV="false" rot="-288365">
            <a:off x="14317866" y="6609779"/>
            <a:ext cx="2981026" cy="3014149"/>
          </a:xfrm>
          <a:custGeom>
            <a:avLst/>
            <a:gdLst/>
            <a:ahLst/>
            <a:cxnLst/>
            <a:rect r="r" b="b" t="t" l="l"/>
            <a:pathLst>
              <a:path h="3014149" w="2981026">
                <a:moveTo>
                  <a:pt x="0" y="0"/>
                </a:moveTo>
                <a:lnTo>
                  <a:pt x="2981026" y="0"/>
                </a:lnTo>
                <a:lnTo>
                  <a:pt x="2981026" y="3014149"/>
                </a:lnTo>
                <a:lnTo>
                  <a:pt x="0" y="3014149"/>
                </a:lnTo>
                <a:lnTo>
                  <a:pt x="0" y="0"/>
                </a:lnTo>
                <a:close/>
              </a:path>
            </a:pathLst>
          </a:custGeom>
          <a:blipFill>
            <a:blip r:embed="rId5"/>
            <a:stretch>
              <a:fillRect l="0" t="0" r="0" b="0"/>
            </a:stretch>
          </a:blipFill>
        </p:spPr>
      </p:sp>
      <p:sp>
        <p:nvSpPr>
          <p:cNvPr name="TextBox 15" id="15"/>
          <p:cNvSpPr txBox="true"/>
          <p:nvPr/>
        </p:nvSpPr>
        <p:spPr>
          <a:xfrm rot="567003">
            <a:off x="9716201" y="1124238"/>
            <a:ext cx="3357828" cy="2990164"/>
          </a:xfrm>
          <a:prstGeom prst="rect">
            <a:avLst/>
          </a:prstGeom>
        </p:spPr>
        <p:txBody>
          <a:bodyPr anchor="t" rtlCol="false" tIns="0" lIns="0" bIns="0" rIns="0">
            <a:spAutoFit/>
          </a:bodyPr>
          <a:lstStyle/>
          <a:p>
            <a:pPr algn="ctr">
              <a:lnSpc>
                <a:spcPts val="5812"/>
              </a:lnSpc>
              <a:spcBef>
                <a:spcPct val="0"/>
              </a:spcBef>
            </a:pPr>
            <a:r>
              <a:rPr lang="en-US" sz="4152" spc="45">
                <a:solidFill>
                  <a:srgbClr val="000000"/>
                </a:solidFill>
                <a:latin typeface="Ballpoint"/>
              </a:rPr>
              <a:t>They test the whole of the KS2 curriculum- not just Year 6!</a:t>
            </a:r>
          </a:p>
        </p:txBody>
      </p:sp>
      <p:sp>
        <p:nvSpPr>
          <p:cNvPr name="TextBox 16" id="16"/>
          <p:cNvSpPr txBox="true"/>
          <p:nvPr/>
        </p:nvSpPr>
        <p:spPr>
          <a:xfrm rot="641946">
            <a:off x="14204604" y="1205502"/>
            <a:ext cx="4028036" cy="1250081"/>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They only test a child’s English and Maths knowledge.</a:t>
            </a:r>
          </a:p>
        </p:txBody>
      </p:sp>
      <p:sp>
        <p:nvSpPr>
          <p:cNvPr name="TextBox 17" id="17"/>
          <p:cNvSpPr txBox="true"/>
          <p:nvPr/>
        </p:nvSpPr>
        <p:spPr>
          <a:xfrm rot="641946">
            <a:off x="13877166" y="2414783"/>
            <a:ext cx="4028036" cy="2442887"/>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The tests last from 30-60 minutes each and children have to show what they know in this time.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74301">
            <a:off x="-1290113" y="-2967920"/>
            <a:ext cx="20700512" cy="26291887"/>
          </a:xfrm>
          <a:custGeom>
            <a:avLst/>
            <a:gdLst/>
            <a:ahLst/>
            <a:cxnLst/>
            <a:rect r="r" b="b" t="t" l="l"/>
            <a:pathLst>
              <a:path h="26291887" w="20700512">
                <a:moveTo>
                  <a:pt x="0" y="0"/>
                </a:moveTo>
                <a:lnTo>
                  <a:pt x="20700512" y="0"/>
                </a:lnTo>
                <a:lnTo>
                  <a:pt x="20700512" y="26291887"/>
                </a:lnTo>
                <a:lnTo>
                  <a:pt x="0" y="26291887"/>
                </a:lnTo>
                <a:lnTo>
                  <a:pt x="0" y="0"/>
                </a:lnTo>
                <a:close/>
              </a:path>
            </a:pathLst>
          </a:custGeom>
          <a:blipFill>
            <a:blip r:embed="rId3"/>
            <a:stretch>
              <a:fillRect l="0" t="0" r="0" b="0"/>
            </a:stretch>
          </a:blipFill>
        </p:spPr>
      </p:sp>
      <p:sp>
        <p:nvSpPr>
          <p:cNvPr name="Freeform 4" id="4"/>
          <p:cNvSpPr/>
          <p:nvPr/>
        </p:nvSpPr>
        <p:spPr>
          <a:xfrm flipH="false" flipV="false" rot="408396">
            <a:off x="6718528" y="1063082"/>
            <a:ext cx="4209004" cy="550997"/>
          </a:xfrm>
          <a:custGeom>
            <a:avLst/>
            <a:gdLst/>
            <a:ahLst/>
            <a:cxnLst/>
            <a:rect r="r" b="b" t="t" l="l"/>
            <a:pathLst>
              <a:path h="550997" w="4209004">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581707" y="-342900"/>
            <a:ext cx="13361782" cy="1681481"/>
          </a:xfrm>
          <a:prstGeom prst="rect">
            <a:avLst/>
          </a:prstGeom>
        </p:spPr>
        <p:txBody>
          <a:bodyPr anchor="t" rtlCol="false" tIns="0" lIns="0" bIns="0" rIns="0">
            <a:spAutoFit/>
          </a:bodyPr>
          <a:lstStyle/>
          <a:p>
            <a:pPr algn="ctr">
              <a:lnSpc>
                <a:spcPts val="12319"/>
              </a:lnSpc>
              <a:spcBef>
                <a:spcPct val="0"/>
              </a:spcBef>
            </a:pPr>
            <a:r>
              <a:rPr lang="en-US" sz="8799" spc="290">
                <a:solidFill>
                  <a:srgbClr val="000000"/>
                </a:solidFill>
                <a:latin typeface="Ballpoint"/>
              </a:rPr>
              <a:t>What Will The Week Look Like?</a:t>
            </a:r>
          </a:p>
        </p:txBody>
      </p:sp>
      <p:sp>
        <p:nvSpPr>
          <p:cNvPr name="Freeform 6" id="6"/>
          <p:cNvSpPr/>
          <p:nvPr/>
        </p:nvSpPr>
        <p:spPr>
          <a:xfrm flipH="true" flipV="false" rot="1106722">
            <a:off x="4805285" y="1491621"/>
            <a:ext cx="5107357" cy="5137400"/>
          </a:xfrm>
          <a:custGeom>
            <a:avLst/>
            <a:gdLst/>
            <a:ahLst/>
            <a:cxnLst/>
            <a:rect r="r" b="b" t="t" l="l"/>
            <a:pathLst>
              <a:path h="5137400" w="5107357">
                <a:moveTo>
                  <a:pt x="5107357" y="0"/>
                </a:moveTo>
                <a:lnTo>
                  <a:pt x="0" y="0"/>
                </a:lnTo>
                <a:lnTo>
                  <a:pt x="0" y="5137401"/>
                </a:lnTo>
                <a:lnTo>
                  <a:pt x="5107357" y="5137401"/>
                </a:lnTo>
                <a:lnTo>
                  <a:pt x="5107357" y="0"/>
                </a:lnTo>
                <a:close/>
              </a:path>
            </a:pathLst>
          </a:custGeom>
          <a:blipFill>
            <a:blip r:embed="rId6"/>
            <a:stretch>
              <a:fillRect l="0" t="0" r="0" b="0"/>
            </a:stretch>
          </a:blipFill>
        </p:spPr>
      </p:sp>
      <p:sp>
        <p:nvSpPr>
          <p:cNvPr name="TextBox 7" id="7"/>
          <p:cNvSpPr txBox="true"/>
          <p:nvPr/>
        </p:nvSpPr>
        <p:spPr>
          <a:xfrm rot="566502">
            <a:off x="5508094" y="2695864"/>
            <a:ext cx="3707699" cy="3052753"/>
          </a:xfrm>
          <a:prstGeom prst="rect">
            <a:avLst/>
          </a:prstGeom>
        </p:spPr>
        <p:txBody>
          <a:bodyPr anchor="t" rtlCol="false" tIns="0" lIns="0" bIns="0" rIns="0">
            <a:spAutoFit/>
          </a:bodyPr>
          <a:lstStyle/>
          <a:p>
            <a:pPr algn="ctr">
              <a:lnSpc>
                <a:spcPts val="4039"/>
              </a:lnSpc>
            </a:pPr>
            <a:r>
              <a:rPr lang="en-US" sz="3083">
                <a:solidFill>
                  <a:srgbClr val="000000"/>
                </a:solidFill>
                <a:latin typeface="Dekko"/>
              </a:rPr>
              <a:t>The tests can be sat at any point during that day. We complete them in the morning.</a:t>
            </a:r>
          </a:p>
          <a:p>
            <a:pPr algn="ctr">
              <a:lnSpc>
                <a:spcPts val="4039"/>
              </a:lnSpc>
              <a:spcBef>
                <a:spcPct val="0"/>
              </a:spcBef>
            </a:pPr>
            <a:r>
              <a:rPr lang="en-US" sz="3083">
                <a:solidFill>
                  <a:srgbClr val="000000"/>
                </a:solidFill>
                <a:latin typeface="Dekko"/>
              </a:rPr>
              <a:t>We will have a break and short revision first.</a:t>
            </a:r>
          </a:p>
        </p:txBody>
      </p:sp>
      <p:sp>
        <p:nvSpPr>
          <p:cNvPr name="Freeform 8" id="8"/>
          <p:cNvSpPr/>
          <p:nvPr/>
        </p:nvSpPr>
        <p:spPr>
          <a:xfrm flipH="false" flipV="false" rot="-86635">
            <a:off x="1647302" y="5213688"/>
            <a:ext cx="5641683" cy="5625259"/>
          </a:xfrm>
          <a:custGeom>
            <a:avLst/>
            <a:gdLst/>
            <a:ahLst/>
            <a:cxnLst/>
            <a:rect r="r" b="b" t="t" l="l"/>
            <a:pathLst>
              <a:path h="5625259" w="5641683">
                <a:moveTo>
                  <a:pt x="0" y="0"/>
                </a:moveTo>
                <a:lnTo>
                  <a:pt x="5641683" y="0"/>
                </a:lnTo>
                <a:lnTo>
                  <a:pt x="5641683" y="5625259"/>
                </a:lnTo>
                <a:lnTo>
                  <a:pt x="0" y="5625259"/>
                </a:lnTo>
                <a:lnTo>
                  <a:pt x="0" y="0"/>
                </a:lnTo>
                <a:close/>
              </a:path>
            </a:pathLst>
          </a:custGeom>
          <a:blipFill>
            <a:blip r:embed="rId7"/>
            <a:stretch>
              <a:fillRect l="0" t="0" r="0" b="0"/>
            </a:stretch>
          </a:blipFill>
        </p:spPr>
      </p:sp>
      <p:sp>
        <p:nvSpPr>
          <p:cNvPr name="TextBox 9" id="9"/>
          <p:cNvSpPr txBox="true"/>
          <p:nvPr/>
        </p:nvSpPr>
        <p:spPr>
          <a:xfrm rot="566502">
            <a:off x="2617274" y="6636652"/>
            <a:ext cx="3707699" cy="3052753"/>
          </a:xfrm>
          <a:prstGeom prst="rect">
            <a:avLst/>
          </a:prstGeom>
        </p:spPr>
        <p:txBody>
          <a:bodyPr anchor="t" rtlCol="false" tIns="0" lIns="0" bIns="0" rIns="0">
            <a:spAutoFit/>
          </a:bodyPr>
          <a:lstStyle/>
          <a:p>
            <a:pPr algn="ctr">
              <a:lnSpc>
                <a:spcPts val="4039"/>
              </a:lnSpc>
            </a:pPr>
            <a:r>
              <a:rPr lang="en-US" sz="3083">
                <a:solidFill>
                  <a:srgbClr val="000000"/>
                </a:solidFill>
                <a:latin typeface="Dekko"/>
              </a:rPr>
              <a:t>Most children will be in the hall. </a:t>
            </a:r>
          </a:p>
          <a:p>
            <a:pPr algn="ctr">
              <a:lnSpc>
                <a:spcPts val="4039"/>
              </a:lnSpc>
              <a:spcBef>
                <a:spcPct val="0"/>
              </a:spcBef>
            </a:pPr>
            <a:r>
              <a:rPr lang="en-US" sz="3083">
                <a:solidFill>
                  <a:srgbClr val="000000"/>
                </a:solidFill>
                <a:latin typeface="Dekko"/>
              </a:rPr>
              <a:t>Some children, who may require additional arrangements, may be in classrooms.</a:t>
            </a:r>
          </a:p>
        </p:txBody>
      </p:sp>
      <p:sp>
        <p:nvSpPr>
          <p:cNvPr name="Freeform 10" id="10"/>
          <p:cNvSpPr/>
          <p:nvPr/>
        </p:nvSpPr>
        <p:spPr>
          <a:xfrm flipH="true" flipV="false" rot="-75633">
            <a:off x="9088580" y="4605196"/>
            <a:ext cx="6730844" cy="6653536"/>
          </a:xfrm>
          <a:custGeom>
            <a:avLst/>
            <a:gdLst/>
            <a:ahLst/>
            <a:cxnLst/>
            <a:rect r="r" b="b" t="t" l="l"/>
            <a:pathLst>
              <a:path h="6653536" w="6730844">
                <a:moveTo>
                  <a:pt x="6730844" y="0"/>
                </a:moveTo>
                <a:lnTo>
                  <a:pt x="0" y="0"/>
                </a:lnTo>
                <a:lnTo>
                  <a:pt x="0" y="6653536"/>
                </a:lnTo>
                <a:lnTo>
                  <a:pt x="6730844" y="6653536"/>
                </a:lnTo>
                <a:lnTo>
                  <a:pt x="6730844" y="0"/>
                </a:lnTo>
                <a:close/>
              </a:path>
            </a:pathLst>
          </a:custGeom>
          <a:blipFill>
            <a:blip r:embed="rId6"/>
            <a:stretch>
              <a:fillRect l="0" t="-1756" r="0" b="0"/>
            </a:stretch>
          </a:blipFill>
        </p:spPr>
      </p:sp>
      <p:sp>
        <p:nvSpPr>
          <p:cNvPr name="TextBox 11" id="11"/>
          <p:cNvSpPr txBox="true"/>
          <p:nvPr/>
        </p:nvSpPr>
        <p:spPr>
          <a:xfrm rot="-702334">
            <a:off x="9886314" y="6386888"/>
            <a:ext cx="5128106" cy="3052753"/>
          </a:xfrm>
          <a:prstGeom prst="rect">
            <a:avLst/>
          </a:prstGeom>
        </p:spPr>
        <p:txBody>
          <a:bodyPr anchor="t" rtlCol="false" tIns="0" lIns="0" bIns="0" rIns="0">
            <a:spAutoFit/>
          </a:bodyPr>
          <a:lstStyle/>
          <a:p>
            <a:pPr algn="ctr">
              <a:lnSpc>
                <a:spcPts val="4039"/>
              </a:lnSpc>
            </a:pPr>
            <a:r>
              <a:rPr lang="en-US" sz="3083">
                <a:solidFill>
                  <a:srgbClr val="000000"/>
                </a:solidFill>
                <a:latin typeface="Dekko"/>
              </a:rPr>
              <a:t>Owing to usual classroom practice, some children will sit their tests in smaller groups. </a:t>
            </a:r>
          </a:p>
          <a:p>
            <a:pPr algn="ctr">
              <a:lnSpc>
                <a:spcPts val="4039"/>
              </a:lnSpc>
              <a:spcBef>
                <a:spcPct val="0"/>
              </a:spcBef>
            </a:pPr>
            <a:r>
              <a:rPr lang="en-US" sz="3083">
                <a:solidFill>
                  <a:srgbClr val="000000"/>
                </a:solidFill>
                <a:latin typeface="Dekko"/>
              </a:rPr>
              <a:t>If you have any questions about this, please contact your child’s class teacher. </a:t>
            </a:r>
          </a:p>
        </p:txBody>
      </p:sp>
      <p:sp>
        <p:nvSpPr>
          <p:cNvPr name="Freeform 12" id="12"/>
          <p:cNvSpPr/>
          <p:nvPr/>
        </p:nvSpPr>
        <p:spPr>
          <a:xfrm flipH="false" flipV="false" rot="0">
            <a:off x="12697189" y="1141039"/>
            <a:ext cx="6011145" cy="3778954"/>
          </a:xfrm>
          <a:custGeom>
            <a:avLst/>
            <a:gdLst/>
            <a:ahLst/>
            <a:cxnLst/>
            <a:rect r="r" b="b" t="t" l="l"/>
            <a:pathLst>
              <a:path h="3778954" w="6011145">
                <a:moveTo>
                  <a:pt x="0" y="0"/>
                </a:moveTo>
                <a:lnTo>
                  <a:pt x="6011145" y="0"/>
                </a:lnTo>
                <a:lnTo>
                  <a:pt x="6011145" y="3778955"/>
                </a:lnTo>
                <a:lnTo>
                  <a:pt x="0" y="3778955"/>
                </a:lnTo>
                <a:lnTo>
                  <a:pt x="0" y="0"/>
                </a:lnTo>
                <a:close/>
              </a:path>
            </a:pathLst>
          </a:custGeom>
          <a:blipFill>
            <a:blip r:embed="rId7"/>
            <a:stretch>
              <a:fillRect l="0" t="0" r="0" b="-58605"/>
            </a:stretch>
          </a:blipFill>
        </p:spPr>
      </p:sp>
      <p:sp>
        <p:nvSpPr>
          <p:cNvPr name="TextBox 13" id="13"/>
          <p:cNvSpPr txBox="true"/>
          <p:nvPr/>
        </p:nvSpPr>
        <p:spPr>
          <a:xfrm rot="685134">
            <a:off x="13608225" y="2602101"/>
            <a:ext cx="4196343" cy="2033509"/>
          </a:xfrm>
          <a:prstGeom prst="rect">
            <a:avLst/>
          </a:prstGeom>
        </p:spPr>
        <p:txBody>
          <a:bodyPr anchor="t" rtlCol="false" tIns="0" lIns="0" bIns="0" rIns="0">
            <a:spAutoFit/>
          </a:bodyPr>
          <a:lstStyle/>
          <a:p>
            <a:pPr algn="ctr">
              <a:lnSpc>
                <a:spcPts val="4039"/>
              </a:lnSpc>
              <a:spcBef>
                <a:spcPct val="0"/>
              </a:spcBef>
            </a:pPr>
            <a:r>
              <a:rPr lang="en-US" sz="3083">
                <a:solidFill>
                  <a:srgbClr val="000000"/>
                </a:solidFill>
                <a:latin typeface="Dekko"/>
              </a:rPr>
              <a:t>Adults can read the questions to the children if they put their hands up and ask.</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66813">
            <a:off x="3750727" y="-1706540"/>
            <a:ext cx="10786546" cy="13700079"/>
          </a:xfrm>
          <a:custGeom>
            <a:avLst/>
            <a:gdLst/>
            <a:ahLst/>
            <a:cxnLst/>
            <a:rect r="r" b="b" t="t" l="l"/>
            <a:pathLst>
              <a:path h="13700079" w="10786546">
                <a:moveTo>
                  <a:pt x="0" y="0"/>
                </a:moveTo>
                <a:lnTo>
                  <a:pt x="10786546" y="0"/>
                </a:lnTo>
                <a:lnTo>
                  <a:pt x="10786546" y="13700080"/>
                </a:lnTo>
                <a:lnTo>
                  <a:pt x="0" y="13700080"/>
                </a:lnTo>
                <a:lnTo>
                  <a:pt x="0" y="0"/>
                </a:lnTo>
                <a:close/>
              </a:path>
            </a:pathLst>
          </a:custGeom>
          <a:blipFill>
            <a:blip r:embed="rId3"/>
            <a:stretch>
              <a:fillRect l="0" t="0" r="0" b="0"/>
            </a:stretch>
          </a:blipFill>
        </p:spPr>
      </p:sp>
      <p:sp>
        <p:nvSpPr>
          <p:cNvPr name="Freeform 4" id="4"/>
          <p:cNvSpPr/>
          <p:nvPr/>
        </p:nvSpPr>
        <p:spPr>
          <a:xfrm flipH="false" flipV="false" rot="0">
            <a:off x="1501644" y="529928"/>
            <a:ext cx="4121568" cy="4114800"/>
          </a:xfrm>
          <a:custGeom>
            <a:avLst/>
            <a:gdLst/>
            <a:ahLst/>
            <a:cxnLst/>
            <a:rect r="r" b="b" t="t" l="l"/>
            <a:pathLst>
              <a:path h="4114800" w="4121568">
                <a:moveTo>
                  <a:pt x="0" y="0"/>
                </a:moveTo>
                <a:lnTo>
                  <a:pt x="4121567" y="0"/>
                </a:lnTo>
                <a:lnTo>
                  <a:pt x="4121567" y="4114800"/>
                </a:lnTo>
                <a:lnTo>
                  <a:pt x="0" y="4114800"/>
                </a:lnTo>
                <a:lnTo>
                  <a:pt x="0" y="0"/>
                </a:lnTo>
                <a:close/>
              </a:path>
            </a:pathLst>
          </a:custGeom>
          <a:blipFill>
            <a:blip r:embed="rId4"/>
            <a:stretch>
              <a:fillRect l="0" t="0" r="0" b="0"/>
            </a:stretch>
          </a:blipFill>
        </p:spPr>
      </p:sp>
      <p:sp>
        <p:nvSpPr>
          <p:cNvPr name="TextBox 5" id="5"/>
          <p:cNvSpPr txBox="true"/>
          <p:nvPr/>
        </p:nvSpPr>
        <p:spPr>
          <a:xfrm rot="0">
            <a:off x="4000336" y="673043"/>
            <a:ext cx="10656837" cy="2302511"/>
          </a:xfrm>
          <a:prstGeom prst="rect">
            <a:avLst/>
          </a:prstGeom>
        </p:spPr>
        <p:txBody>
          <a:bodyPr anchor="t" rtlCol="false" tIns="0" lIns="0" bIns="0" rIns="0">
            <a:spAutoFit/>
          </a:bodyPr>
          <a:lstStyle/>
          <a:p>
            <a:pPr algn="ctr">
              <a:lnSpc>
                <a:spcPts val="16939"/>
              </a:lnSpc>
              <a:spcBef>
                <a:spcPct val="0"/>
              </a:spcBef>
            </a:pPr>
            <a:r>
              <a:rPr lang="en-US" sz="12099">
                <a:solidFill>
                  <a:srgbClr val="000000"/>
                </a:solidFill>
                <a:latin typeface="Ballpoint"/>
              </a:rPr>
              <a:t>The Results</a:t>
            </a:r>
          </a:p>
        </p:txBody>
      </p:sp>
      <p:grpSp>
        <p:nvGrpSpPr>
          <p:cNvPr name="Group 6" id="6"/>
          <p:cNvGrpSpPr/>
          <p:nvPr/>
        </p:nvGrpSpPr>
        <p:grpSpPr>
          <a:xfrm rot="0">
            <a:off x="5671154" y="2687375"/>
            <a:ext cx="7315200" cy="288178"/>
            <a:chOff x="0" y="0"/>
            <a:chExt cx="9753600" cy="384238"/>
          </a:xfrm>
        </p:grpSpPr>
        <p:sp>
          <p:nvSpPr>
            <p:cNvPr name="Freeform 7" id="7"/>
            <p:cNvSpPr/>
            <p:nvPr/>
          </p:nvSpPr>
          <p:spPr>
            <a:xfrm flipH="false" flipV="false" rot="0">
              <a:off x="0" y="0"/>
              <a:ext cx="9753600" cy="212806"/>
            </a:xfrm>
            <a:custGeom>
              <a:avLst/>
              <a:gdLst/>
              <a:ahLst/>
              <a:cxnLst/>
              <a:rect r="r" b="b" t="t" l="l"/>
              <a:pathLst>
                <a:path h="212806" w="9753600">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685043" y="212806"/>
              <a:ext cx="7857304" cy="171432"/>
            </a:xfrm>
            <a:custGeom>
              <a:avLst/>
              <a:gdLst/>
              <a:ahLst/>
              <a:cxnLst/>
              <a:rect r="r" b="b" t="t" l="l"/>
              <a:pathLst>
                <a:path h="171432" w="7857304">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9" id="9"/>
          <p:cNvSpPr txBox="true"/>
          <p:nvPr/>
        </p:nvSpPr>
        <p:spPr>
          <a:xfrm rot="0">
            <a:off x="5083650" y="3104902"/>
            <a:ext cx="8763893"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Tests are marked externally.</a:t>
            </a:r>
          </a:p>
          <a:p>
            <a:pPr algn="ctr">
              <a:lnSpc>
                <a:spcPts val="4718"/>
              </a:lnSpc>
              <a:spcBef>
                <a:spcPct val="0"/>
              </a:spcBef>
            </a:pPr>
            <a:r>
              <a:rPr lang="en-US" sz="3370" spc="37">
                <a:solidFill>
                  <a:srgbClr val="000000"/>
                </a:solidFill>
                <a:latin typeface="Ballpoint"/>
              </a:rPr>
              <a:t>They will be reported to you with your child’s end of year report.</a:t>
            </a:r>
          </a:p>
        </p:txBody>
      </p:sp>
      <p:sp>
        <p:nvSpPr>
          <p:cNvPr name="TextBox 10" id="10"/>
          <p:cNvSpPr txBox="true"/>
          <p:nvPr/>
        </p:nvSpPr>
        <p:spPr>
          <a:xfrm rot="0">
            <a:off x="4563273" y="4495676"/>
            <a:ext cx="9804648"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Children will either have met Age Related Expectations (Expected) or not.</a:t>
            </a:r>
          </a:p>
        </p:txBody>
      </p:sp>
      <p:sp>
        <p:nvSpPr>
          <p:cNvPr name="TextBox 11" id="11"/>
          <p:cNvSpPr txBox="true"/>
          <p:nvPr/>
        </p:nvSpPr>
        <p:spPr>
          <a:xfrm rot="0">
            <a:off x="3701712" y="5124289"/>
            <a:ext cx="11254085"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You will be able to tell how well your child has done by the scaled score you receive.</a:t>
            </a:r>
          </a:p>
        </p:txBody>
      </p:sp>
      <p:sp>
        <p:nvSpPr>
          <p:cNvPr name="TextBox 12" id="12"/>
          <p:cNvSpPr txBox="true"/>
          <p:nvPr/>
        </p:nvSpPr>
        <p:spPr>
          <a:xfrm rot="0">
            <a:off x="3701712" y="5922091"/>
            <a:ext cx="3338661"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Results are reported for:</a:t>
            </a:r>
          </a:p>
        </p:txBody>
      </p:sp>
      <p:sp>
        <p:nvSpPr>
          <p:cNvPr name="Freeform 13" id="13"/>
          <p:cNvSpPr/>
          <p:nvPr/>
        </p:nvSpPr>
        <p:spPr>
          <a:xfrm flipH="true" flipV="false" rot="1106722">
            <a:off x="3619468" y="6531071"/>
            <a:ext cx="3503148" cy="3523755"/>
          </a:xfrm>
          <a:custGeom>
            <a:avLst/>
            <a:gdLst/>
            <a:ahLst/>
            <a:cxnLst/>
            <a:rect r="r" b="b" t="t" l="l"/>
            <a:pathLst>
              <a:path h="3523755" w="3503148">
                <a:moveTo>
                  <a:pt x="3503148" y="0"/>
                </a:moveTo>
                <a:lnTo>
                  <a:pt x="0" y="0"/>
                </a:lnTo>
                <a:lnTo>
                  <a:pt x="0" y="3523755"/>
                </a:lnTo>
                <a:lnTo>
                  <a:pt x="3503148" y="3523755"/>
                </a:lnTo>
                <a:lnTo>
                  <a:pt x="3503148" y="0"/>
                </a:lnTo>
                <a:close/>
              </a:path>
            </a:pathLst>
          </a:custGeom>
          <a:blipFill>
            <a:blip r:embed="rId7"/>
            <a:stretch>
              <a:fillRect l="0" t="0" r="0" b="0"/>
            </a:stretch>
          </a:blipFill>
        </p:spPr>
      </p:sp>
      <p:sp>
        <p:nvSpPr>
          <p:cNvPr name="TextBox 14" id="14"/>
          <p:cNvSpPr txBox="true"/>
          <p:nvPr/>
        </p:nvSpPr>
        <p:spPr>
          <a:xfrm rot="505106">
            <a:off x="3797100" y="7255013"/>
            <a:ext cx="3122294" cy="2179773"/>
          </a:xfrm>
          <a:prstGeom prst="rect">
            <a:avLst/>
          </a:prstGeom>
        </p:spPr>
        <p:txBody>
          <a:bodyPr anchor="t" rtlCol="false" tIns="0" lIns="0" bIns="0" rIns="0">
            <a:spAutoFit/>
          </a:bodyPr>
          <a:lstStyle/>
          <a:p>
            <a:pPr algn="ctr">
              <a:lnSpc>
                <a:spcPts val="5673"/>
              </a:lnSpc>
              <a:spcBef>
                <a:spcPct val="0"/>
              </a:spcBef>
            </a:pPr>
            <a:r>
              <a:rPr lang="en-US" sz="4052" spc="44">
                <a:solidFill>
                  <a:srgbClr val="000000"/>
                </a:solidFill>
                <a:latin typeface="Ballpoint"/>
              </a:rPr>
              <a:t>Spelling, punctuation and grammar.</a:t>
            </a:r>
          </a:p>
        </p:txBody>
      </p:sp>
      <p:sp>
        <p:nvSpPr>
          <p:cNvPr name="Freeform 15" id="15"/>
          <p:cNvSpPr/>
          <p:nvPr/>
        </p:nvSpPr>
        <p:spPr>
          <a:xfrm flipH="false" flipV="false" rot="-1200297">
            <a:off x="7126788" y="5926568"/>
            <a:ext cx="4677617" cy="4663999"/>
          </a:xfrm>
          <a:custGeom>
            <a:avLst/>
            <a:gdLst/>
            <a:ahLst/>
            <a:cxnLst/>
            <a:rect r="r" b="b" t="t" l="l"/>
            <a:pathLst>
              <a:path h="4663999" w="4677617">
                <a:moveTo>
                  <a:pt x="0" y="0"/>
                </a:moveTo>
                <a:lnTo>
                  <a:pt x="4677617" y="0"/>
                </a:lnTo>
                <a:lnTo>
                  <a:pt x="4677617" y="4663999"/>
                </a:lnTo>
                <a:lnTo>
                  <a:pt x="0" y="4663999"/>
                </a:lnTo>
                <a:lnTo>
                  <a:pt x="0" y="0"/>
                </a:lnTo>
                <a:close/>
              </a:path>
            </a:pathLst>
          </a:custGeom>
          <a:blipFill>
            <a:blip r:embed="rId8"/>
            <a:stretch>
              <a:fillRect l="0" t="0" r="0" b="0"/>
            </a:stretch>
          </a:blipFill>
        </p:spPr>
      </p:sp>
      <p:sp>
        <p:nvSpPr>
          <p:cNvPr name="TextBox 16" id="16"/>
          <p:cNvSpPr txBox="true"/>
          <p:nvPr/>
        </p:nvSpPr>
        <p:spPr>
          <a:xfrm rot="-542048">
            <a:off x="7755687" y="7657245"/>
            <a:ext cx="3122294" cy="759571"/>
          </a:xfrm>
          <a:prstGeom prst="rect">
            <a:avLst/>
          </a:prstGeom>
        </p:spPr>
        <p:txBody>
          <a:bodyPr anchor="t" rtlCol="false" tIns="0" lIns="0" bIns="0" rIns="0">
            <a:spAutoFit/>
          </a:bodyPr>
          <a:lstStyle/>
          <a:p>
            <a:pPr algn="ctr">
              <a:lnSpc>
                <a:spcPts val="5673"/>
              </a:lnSpc>
              <a:spcBef>
                <a:spcPct val="0"/>
              </a:spcBef>
            </a:pPr>
            <a:r>
              <a:rPr lang="en-US" sz="4052" spc="44">
                <a:solidFill>
                  <a:srgbClr val="000000"/>
                </a:solidFill>
                <a:latin typeface="Ballpoint"/>
              </a:rPr>
              <a:t>Reading</a:t>
            </a:r>
          </a:p>
        </p:txBody>
      </p:sp>
      <p:sp>
        <p:nvSpPr>
          <p:cNvPr name="Freeform 17" id="17"/>
          <p:cNvSpPr/>
          <p:nvPr/>
        </p:nvSpPr>
        <p:spPr>
          <a:xfrm flipH="true" flipV="false" rot="1106722">
            <a:off x="11828207" y="6531071"/>
            <a:ext cx="3503148" cy="3523755"/>
          </a:xfrm>
          <a:custGeom>
            <a:avLst/>
            <a:gdLst/>
            <a:ahLst/>
            <a:cxnLst/>
            <a:rect r="r" b="b" t="t" l="l"/>
            <a:pathLst>
              <a:path h="3523755" w="3503148">
                <a:moveTo>
                  <a:pt x="3503148" y="0"/>
                </a:moveTo>
                <a:lnTo>
                  <a:pt x="0" y="0"/>
                </a:lnTo>
                <a:lnTo>
                  <a:pt x="0" y="3523755"/>
                </a:lnTo>
                <a:lnTo>
                  <a:pt x="3503148" y="3523755"/>
                </a:lnTo>
                <a:lnTo>
                  <a:pt x="3503148" y="0"/>
                </a:lnTo>
                <a:close/>
              </a:path>
            </a:pathLst>
          </a:custGeom>
          <a:blipFill>
            <a:blip r:embed="rId7"/>
            <a:stretch>
              <a:fillRect l="0" t="0" r="0" b="0"/>
            </a:stretch>
          </a:blipFill>
        </p:spPr>
      </p:sp>
      <p:sp>
        <p:nvSpPr>
          <p:cNvPr name="TextBox 18" id="18"/>
          <p:cNvSpPr txBox="true"/>
          <p:nvPr/>
        </p:nvSpPr>
        <p:spPr>
          <a:xfrm rot="1269141">
            <a:off x="12045942" y="7842024"/>
            <a:ext cx="3122294" cy="759571"/>
          </a:xfrm>
          <a:prstGeom prst="rect">
            <a:avLst/>
          </a:prstGeom>
        </p:spPr>
        <p:txBody>
          <a:bodyPr anchor="t" rtlCol="false" tIns="0" lIns="0" bIns="0" rIns="0">
            <a:spAutoFit/>
          </a:bodyPr>
          <a:lstStyle/>
          <a:p>
            <a:pPr algn="ctr">
              <a:lnSpc>
                <a:spcPts val="5673"/>
              </a:lnSpc>
              <a:spcBef>
                <a:spcPct val="0"/>
              </a:spcBef>
            </a:pPr>
            <a:r>
              <a:rPr lang="en-US" sz="4052" spc="44">
                <a:solidFill>
                  <a:srgbClr val="000000"/>
                </a:solidFill>
                <a:latin typeface="Ballpoint"/>
              </a:rPr>
              <a:t>Maths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35761">
            <a:off x="-1144789" y="-8146902"/>
            <a:ext cx="20577577" cy="26135746"/>
          </a:xfrm>
          <a:custGeom>
            <a:avLst/>
            <a:gdLst/>
            <a:ahLst/>
            <a:cxnLst/>
            <a:rect r="r" b="b" t="t" l="l"/>
            <a:pathLst>
              <a:path h="26135746" w="20577577">
                <a:moveTo>
                  <a:pt x="0" y="0"/>
                </a:moveTo>
                <a:lnTo>
                  <a:pt x="20577578" y="0"/>
                </a:lnTo>
                <a:lnTo>
                  <a:pt x="20577578" y="26135746"/>
                </a:lnTo>
                <a:lnTo>
                  <a:pt x="0" y="26135746"/>
                </a:lnTo>
                <a:lnTo>
                  <a:pt x="0" y="0"/>
                </a:lnTo>
                <a:close/>
              </a:path>
            </a:pathLst>
          </a:custGeom>
          <a:blipFill>
            <a:blip r:embed="rId3"/>
            <a:stretch>
              <a:fillRect l="0" t="0" r="0" b="0"/>
            </a:stretch>
          </a:blipFill>
        </p:spPr>
      </p:sp>
      <p:sp>
        <p:nvSpPr>
          <p:cNvPr name="Freeform 4" id="4"/>
          <p:cNvSpPr/>
          <p:nvPr/>
        </p:nvSpPr>
        <p:spPr>
          <a:xfrm flipH="false" flipV="false" rot="0">
            <a:off x="5805362" y="2189414"/>
            <a:ext cx="7428022" cy="162066"/>
          </a:xfrm>
          <a:custGeom>
            <a:avLst/>
            <a:gdLst/>
            <a:ahLst/>
            <a:cxnLst/>
            <a:rect r="r" b="b" t="t" l="l"/>
            <a:pathLst>
              <a:path h="162066" w="7428022">
                <a:moveTo>
                  <a:pt x="0" y="0"/>
                </a:moveTo>
                <a:lnTo>
                  <a:pt x="7428023" y="0"/>
                </a:lnTo>
                <a:lnTo>
                  <a:pt x="7428023" y="162066"/>
                </a:lnTo>
                <a:lnTo>
                  <a:pt x="0" y="16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136234" y="2780797"/>
            <a:ext cx="7338257" cy="6330254"/>
          </a:xfrm>
          <a:custGeom>
            <a:avLst/>
            <a:gdLst/>
            <a:ahLst/>
            <a:cxnLst/>
            <a:rect r="r" b="b" t="t" l="l"/>
            <a:pathLst>
              <a:path h="6330254" w="7338257">
                <a:moveTo>
                  <a:pt x="0" y="0"/>
                </a:moveTo>
                <a:lnTo>
                  <a:pt x="7338257" y="0"/>
                </a:lnTo>
                <a:lnTo>
                  <a:pt x="7338257" y="6330254"/>
                </a:lnTo>
                <a:lnTo>
                  <a:pt x="0" y="6330254"/>
                </a:lnTo>
                <a:lnTo>
                  <a:pt x="0" y="0"/>
                </a:lnTo>
                <a:close/>
              </a:path>
            </a:pathLst>
          </a:custGeom>
          <a:blipFill>
            <a:blip r:embed="rId6"/>
            <a:stretch>
              <a:fillRect l="0" t="0" r="0" b="0"/>
            </a:stretch>
          </a:blipFill>
        </p:spPr>
      </p:sp>
      <p:sp>
        <p:nvSpPr>
          <p:cNvPr name="Freeform 6" id="6"/>
          <p:cNvSpPr/>
          <p:nvPr/>
        </p:nvSpPr>
        <p:spPr>
          <a:xfrm flipH="false" flipV="false" rot="0">
            <a:off x="9792225" y="2888998"/>
            <a:ext cx="6882319" cy="6369302"/>
          </a:xfrm>
          <a:custGeom>
            <a:avLst/>
            <a:gdLst/>
            <a:ahLst/>
            <a:cxnLst/>
            <a:rect r="r" b="b" t="t" l="l"/>
            <a:pathLst>
              <a:path h="6369302" w="6882319">
                <a:moveTo>
                  <a:pt x="0" y="0"/>
                </a:moveTo>
                <a:lnTo>
                  <a:pt x="6882319" y="0"/>
                </a:lnTo>
                <a:lnTo>
                  <a:pt x="6882319" y="6369302"/>
                </a:lnTo>
                <a:lnTo>
                  <a:pt x="0" y="6369302"/>
                </a:lnTo>
                <a:lnTo>
                  <a:pt x="0" y="0"/>
                </a:lnTo>
                <a:close/>
              </a:path>
            </a:pathLst>
          </a:custGeom>
          <a:blipFill>
            <a:blip r:embed="rId7"/>
            <a:stretch>
              <a:fillRect l="0" t="0" r="0" b="0"/>
            </a:stretch>
          </a:blipFill>
        </p:spPr>
      </p:sp>
      <p:sp>
        <p:nvSpPr>
          <p:cNvPr name="TextBox 7" id="7"/>
          <p:cNvSpPr txBox="true"/>
          <p:nvPr/>
        </p:nvSpPr>
        <p:spPr>
          <a:xfrm rot="0">
            <a:off x="2838483" y="507933"/>
            <a:ext cx="13361782" cy="1681481"/>
          </a:xfrm>
          <a:prstGeom prst="rect">
            <a:avLst/>
          </a:prstGeom>
        </p:spPr>
        <p:txBody>
          <a:bodyPr anchor="t" rtlCol="false" tIns="0" lIns="0" bIns="0" rIns="0">
            <a:spAutoFit/>
          </a:bodyPr>
          <a:lstStyle/>
          <a:p>
            <a:pPr algn="ctr">
              <a:lnSpc>
                <a:spcPts val="12319"/>
              </a:lnSpc>
              <a:spcBef>
                <a:spcPct val="0"/>
              </a:spcBef>
            </a:pPr>
            <a:r>
              <a:rPr lang="en-US" sz="8799" spc="290">
                <a:solidFill>
                  <a:srgbClr val="000000"/>
                </a:solidFill>
                <a:latin typeface="Ballpoint"/>
              </a:rPr>
              <a:t>Scaled Scores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5435858" y="687910"/>
            <a:ext cx="7694771" cy="2196507"/>
          </a:xfrm>
          <a:custGeom>
            <a:avLst/>
            <a:gdLst/>
            <a:ahLst/>
            <a:cxnLst/>
            <a:rect r="r" b="b" t="t" l="l"/>
            <a:pathLst>
              <a:path h="2196507" w="7694771">
                <a:moveTo>
                  <a:pt x="0" y="0"/>
                </a:moveTo>
                <a:lnTo>
                  <a:pt x="7694771" y="0"/>
                </a:lnTo>
                <a:lnTo>
                  <a:pt x="7694771" y="2196508"/>
                </a:lnTo>
                <a:lnTo>
                  <a:pt x="0" y="21965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5570642" y="3762048"/>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5" id="5"/>
          <p:cNvSpPr/>
          <p:nvPr/>
        </p:nvSpPr>
        <p:spPr>
          <a:xfrm flipH="false" flipV="false" rot="5400000">
            <a:off x="10982249" y="3332402"/>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TextBox 6" id="6"/>
          <p:cNvSpPr txBox="true"/>
          <p:nvPr/>
        </p:nvSpPr>
        <p:spPr>
          <a:xfrm rot="0">
            <a:off x="2284523" y="164035"/>
            <a:ext cx="13925345"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rPr>
              <a:t>SPAG</a:t>
            </a:r>
          </a:p>
        </p:txBody>
      </p:sp>
      <p:sp>
        <p:nvSpPr>
          <p:cNvPr name="Freeform 7" id="7"/>
          <p:cNvSpPr/>
          <p:nvPr/>
        </p:nvSpPr>
        <p:spPr>
          <a:xfrm flipH="false" flipV="false" rot="5400000">
            <a:off x="159035" y="3332402"/>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8" id="8"/>
          <p:cNvSpPr/>
          <p:nvPr/>
        </p:nvSpPr>
        <p:spPr>
          <a:xfrm flipH="false" flipV="false" rot="131805">
            <a:off x="6524987" y="4097424"/>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Freeform 9" id="9"/>
          <p:cNvSpPr/>
          <p:nvPr/>
        </p:nvSpPr>
        <p:spPr>
          <a:xfrm flipH="false" flipV="false" rot="131805">
            <a:off x="11938709" y="3500305"/>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Freeform 10" id="10"/>
          <p:cNvSpPr/>
          <p:nvPr/>
        </p:nvSpPr>
        <p:spPr>
          <a:xfrm flipH="false" flipV="false" rot="131805">
            <a:off x="1113381" y="3656356"/>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Freeform 11" id="11"/>
          <p:cNvSpPr/>
          <p:nvPr/>
        </p:nvSpPr>
        <p:spPr>
          <a:xfrm flipH="false" flipV="false" rot="0">
            <a:off x="12493798" y="4630680"/>
            <a:ext cx="4479673" cy="3638724"/>
          </a:xfrm>
          <a:custGeom>
            <a:avLst/>
            <a:gdLst/>
            <a:ahLst/>
            <a:cxnLst/>
            <a:rect r="r" b="b" t="t" l="l"/>
            <a:pathLst>
              <a:path h="3638724" w="4479673">
                <a:moveTo>
                  <a:pt x="0" y="0"/>
                </a:moveTo>
                <a:lnTo>
                  <a:pt x="4479673" y="0"/>
                </a:lnTo>
                <a:lnTo>
                  <a:pt x="4479673" y="3638724"/>
                </a:lnTo>
                <a:lnTo>
                  <a:pt x="0" y="3638724"/>
                </a:lnTo>
                <a:lnTo>
                  <a:pt x="0" y="0"/>
                </a:lnTo>
                <a:close/>
              </a:path>
            </a:pathLst>
          </a:custGeom>
          <a:blipFill>
            <a:blip r:embed="rId7"/>
            <a:stretch>
              <a:fillRect l="0" t="0" r="0" b="0"/>
            </a:stretch>
          </a:blipFill>
        </p:spPr>
      </p:sp>
      <p:sp>
        <p:nvSpPr>
          <p:cNvPr name="Freeform 12" id="12"/>
          <p:cNvSpPr/>
          <p:nvPr/>
        </p:nvSpPr>
        <p:spPr>
          <a:xfrm flipH="false" flipV="false" rot="0">
            <a:off x="13926531" y="8017009"/>
            <a:ext cx="1383401" cy="1389263"/>
          </a:xfrm>
          <a:custGeom>
            <a:avLst/>
            <a:gdLst/>
            <a:ahLst/>
            <a:cxnLst/>
            <a:rect r="r" b="b" t="t" l="l"/>
            <a:pathLst>
              <a:path h="1389263" w="1383401">
                <a:moveTo>
                  <a:pt x="0" y="0"/>
                </a:moveTo>
                <a:lnTo>
                  <a:pt x="1383401" y="0"/>
                </a:lnTo>
                <a:lnTo>
                  <a:pt x="1383401" y="1389263"/>
                </a:lnTo>
                <a:lnTo>
                  <a:pt x="0" y="1389263"/>
                </a:lnTo>
                <a:lnTo>
                  <a:pt x="0" y="0"/>
                </a:lnTo>
                <a:close/>
              </a:path>
            </a:pathLst>
          </a:custGeom>
          <a:blipFill>
            <a:blip r:embed="rId8"/>
            <a:stretch>
              <a:fillRect l="0" t="0" r="0" b="0"/>
            </a:stretch>
          </a:blipFill>
        </p:spPr>
      </p:sp>
      <p:sp>
        <p:nvSpPr>
          <p:cNvPr name="Freeform 13" id="13"/>
          <p:cNvSpPr/>
          <p:nvPr/>
        </p:nvSpPr>
        <p:spPr>
          <a:xfrm flipH="false" flipV="false" rot="0">
            <a:off x="7076016" y="6580073"/>
            <a:ext cx="4135968" cy="1916811"/>
          </a:xfrm>
          <a:custGeom>
            <a:avLst/>
            <a:gdLst/>
            <a:ahLst/>
            <a:cxnLst/>
            <a:rect r="r" b="b" t="t" l="l"/>
            <a:pathLst>
              <a:path h="1916811" w="4135968">
                <a:moveTo>
                  <a:pt x="0" y="0"/>
                </a:moveTo>
                <a:lnTo>
                  <a:pt x="4135968" y="0"/>
                </a:lnTo>
                <a:lnTo>
                  <a:pt x="4135968" y="1916811"/>
                </a:lnTo>
                <a:lnTo>
                  <a:pt x="0" y="1916811"/>
                </a:lnTo>
                <a:lnTo>
                  <a:pt x="0" y="0"/>
                </a:lnTo>
                <a:close/>
              </a:path>
            </a:pathLst>
          </a:custGeom>
          <a:blipFill>
            <a:blip r:embed="rId9"/>
            <a:stretch>
              <a:fillRect l="0" t="0" r="0" b="0"/>
            </a:stretch>
          </a:blipFill>
        </p:spPr>
      </p:sp>
      <p:sp>
        <p:nvSpPr>
          <p:cNvPr name="Freeform 14" id="14"/>
          <p:cNvSpPr/>
          <p:nvPr/>
        </p:nvSpPr>
        <p:spPr>
          <a:xfrm flipH="false" flipV="false" rot="0">
            <a:off x="1605663" y="6112717"/>
            <a:ext cx="4368826" cy="1932047"/>
          </a:xfrm>
          <a:custGeom>
            <a:avLst/>
            <a:gdLst/>
            <a:ahLst/>
            <a:cxnLst/>
            <a:rect r="r" b="b" t="t" l="l"/>
            <a:pathLst>
              <a:path h="1932047" w="4368826">
                <a:moveTo>
                  <a:pt x="0" y="0"/>
                </a:moveTo>
                <a:lnTo>
                  <a:pt x="4368826" y="0"/>
                </a:lnTo>
                <a:lnTo>
                  <a:pt x="4368826" y="1932046"/>
                </a:lnTo>
                <a:lnTo>
                  <a:pt x="0" y="1932046"/>
                </a:lnTo>
                <a:lnTo>
                  <a:pt x="0" y="0"/>
                </a:lnTo>
                <a:close/>
              </a:path>
            </a:pathLst>
          </a:custGeom>
          <a:blipFill>
            <a:blip r:embed="rId10"/>
            <a:stretch>
              <a:fillRect l="0" t="0" r="0" b="0"/>
            </a:stretch>
          </a:blipFill>
        </p:spPr>
      </p:sp>
      <p:sp>
        <p:nvSpPr>
          <p:cNvPr name="TextBox 15" id="15"/>
          <p:cNvSpPr txBox="true"/>
          <p:nvPr/>
        </p:nvSpPr>
        <p:spPr>
          <a:xfrm rot="0">
            <a:off x="8405638" y="3997847"/>
            <a:ext cx="2231789"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Spelling</a:t>
            </a:r>
          </a:p>
        </p:txBody>
      </p:sp>
      <p:sp>
        <p:nvSpPr>
          <p:cNvPr name="TextBox 16" id="16"/>
          <p:cNvSpPr txBox="true"/>
          <p:nvPr/>
        </p:nvSpPr>
        <p:spPr>
          <a:xfrm rot="-22031">
            <a:off x="2820985" y="3643973"/>
            <a:ext cx="3427735"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Grammar </a:t>
            </a:r>
          </a:p>
        </p:txBody>
      </p:sp>
      <p:sp>
        <p:nvSpPr>
          <p:cNvPr name="TextBox 17" id="17"/>
          <p:cNvSpPr txBox="true"/>
          <p:nvPr/>
        </p:nvSpPr>
        <p:spPr>
          <a:xfrm rot="0">
            <a:off x="1376125" y="3383557"/>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1</a:t>
            </a:r>
          </a:p>
        </p:txBody>
      </p:sp>
      <p:sp>
        <p:nvSpPr>
          <p:cNvPr name="TextBox 18" id="18"/>
          <p:cNvSpPr txBox="true"/>
          <p:nvPr/>
        </p:nvSpPr>
        <p:spPr>
          <a:xfrm rot="0">
            <a:off x="6772812" y="382337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2</a:t>
            </a:r>
          </a:p>
        </p:txBody>
      </p:sp>
      <p:sp>
        <p:nvSpPr>
          <p:cNvPr name="TextBox 19" id="19"/>
          <p:cNvSpPr txBox="true"/>
          <p:nvPr/>
        </p:nvSpPr>
        <p:spPr>
          <a:xfrm rot="0">
            <a:off x="12201453" y="3196708"/>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3</a:t>
            </a:r>
          </a:p>
        </p:txBody>
      </p:sp>
      <p:sp>
        <p:nvSpPr>
          <p:cNvPr name="TextBox 20" id="20"/>
          <p:cNvSpPr txBox="true"/>
          <p:nvPr/>
        </p:nvSpPr>
        <p:spPr>
          <a:xfrm rot="0">
            <a:off x="1490298" y="4874343"/>
            <a:ext cx="4484191"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Questions and written (50 marks)</a:t>
            </a:r>
          </a:p>
          <a:p>
            <a:pPr algn="ctr">
              <a:lnSpc>
                <a:spcPts val="4718"/>
              </a:lnSpc>
              <a:spcBef>
                <a:spcPct val="0"/>
              </a:spcBef>
            </a:pPr>
            <a:r>
              <a:rPr lang="en-US" sz="3370" spc="37">
                <a:solidFill>
                  <a:srgbClr val="000000"/>
                </a:solidFill>
                <a:latin typeface="Ballpoint"/>
              </a:rPr>
              <a:t>45 minutes </a:t>
            </a:r>
          </a:p>
        </p:txBody>
      </p:sp>
      <p:sp>
        <p:nvSpPr>
          <p:cNvPr name="TextBox 21" id="21"/>
          <p:cNvSpPr txBox="true"/>
          <p:nvPr/>
        </p:nvSpPr>
        <p:spPr>
          <a:xfrm rot="0">
            <a:off x="13419309" y="3253858"/>
            <a:ext cx="3781245"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How To Prepare</a:t>
            </a:r>
          </a:p>
        </p:txBody>
      </p:sp>
      <p:sp>
        <p:nvSpPr>
          <p:cNvPr name="TextBox 22" id="22"/>
          <p:cNvSpPr txBox="true"/>
          <p:nvPr/>
        </p:nvSpPr>
        <p:spPr>
          <a:xfrm rot="0">
            <a:off x="7079620" y="5329527"/>
            <a:ext cx="4407247"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Spelling Test (20 marks)- 15 mins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35761">
            <a:off x="-1144789" y="-8146902"/>
            <a:ext cx="20577577" cy="26135746"/>
          </a:xfrm>
          <a:custGeom>
            <a:avLst/>
            <a:gdLst/>
            <a:ahLst/>
            <a:cxnLst/>
            <a:rect r="r" b="b" t="t" l="l"/>
            <a:pathLst>
              <a:path h="26135746" w="20577577">
                <a:moveTo>
                  <a:pt x="0" y="0"/>
                </a:moveTo>
                <a:lnTo>
                  <a:pt x="20577578" y="0"/>
                </a:lnTo>
                <a:lnTo>
                  <a:pt x="20577578" y="26135746"/>
                </a:lnTo>
                <a:lnTo>
                  <a:pt x="0" y="26135746"/>
                </a:lnTo>
                <a:lnTo>
                  <a:pt x="0" y="0"/>
                </a:lnTo>
                <a:close/>
              </a:path>
            </a:pathLst>
          </a:custGeom>
          <a:blipFill>
            <a:blip r:embed="rId3"/>
            <a:stretch>
              <a:fillRect l="0" t="0" r="0" b="0"/>
            </a:stretch>
          </a:blipFill>
        </p:spPr>
      </p:sp>
      <p:sp>
        <p:nvSpPr>
          <p:cNvPr name="Freeform 4" id="4"/>
          <p:cNvSpPr/>
          <p:nvPr/>
        </p:nvSpPr>
        <p:spPr>
          <a:xfrm flipH="false" flipV="false" rot="0">
            <a:off x="5805362" y="2189414"/>
            <a:ext cx="7428022" cy="162066"/>
          </a:xfrm>
          <a:custGeom>
            <a:avLst/>
            <a:gdLst/>
            <a:ahLst/>
            <a:cxnLst/>
            <a:rect r="r" b="b" t="t" l="l"/>
            <a:pathLst>
              <a:path h="162066" w="7428022">
                <a:moveTo>
                  <a:pt x="0" y="0"/>
                </a:moveTo>
                <a:lnTo>
                  <a:pt x="7428023" y="0"/>
                </a:lnTo>
                <a:lnTo>
                  <a:pt x="7428023" y="162066"/>
                </a:lnTo>
                <a:lnTo>
                  <a:pt x="0" y="16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295326" y="3019791"/>
            <a:ext cx="13141712" cy="6238509"/>
          </a:xfrm>
          <a:custGeom>
            <a:avLst/>
            <a:gdLst/>
            <a:ahLst/>
            <a:cxnLst/>
            <a:rect r="r" b="b" t="t" l="l"/>
            <a:pathLst>
              <a:path h="6238509" w="13141712">
                <a:moveTo>
                  <a:pt x="0" y="0"/>
                </a:moveTo>
                <a:lnTo>
                  <a:pt x="13141712" y="0"/>
                </a:lnTo>
                <a:lnTo>
                  <a:pt x="13141712" y="6238509"/>
                </a:lnTo>
                <a:lnTo>
                  <a:pt x="0" y="6238509"/>
                </a:lnTo>
                <a:lnTo>
                  <a:pt x="0" y="0"/>
                </a:lnTo>
                <a:close/>
              </a:path>
            </a:pathLst>
          </a:custGeom>
          <a:blipFill>
            <a:blip r:embed="rId6"/>
            <a:stretch>
              <a:fillRect l="0" t="0" r="0" b="0"/>
            </a:stretch>
          </a:blipFill>
        </p:spPr>
      </p:sp>
      <p:sp>
        <p:nvSpPr>
          <p:cNvPr name="TextBox 6" id="6"/>
          <p:cNvSpPr txBox="true"/>
          <p:nvPr/>
        </p:nvSpPr>
        <p:spPr>
          <a:xfrm rot="0">
            <a:off x="2838483" y="507933"/>
            <a:ext cx="13361782" cy="1681481"/>
          </a:xfrm>
          <a:prstGeom prst="rect">
            <a:avLst/>
          </a:prstGeom>
        </p:spPr>
        <p:txBody>
          <a:bodyPr anchor="t" rtlCol="false" tIns="0" lIns="0" bIns="0" rIns="0">
            <a:spAutoFit/>
          </a:bodyPr>
          <a:lstStyle/>
          <a:p>
            <a:pPr algn="ctr">
              <a:lnSpc>
                <a:spcPts val="12319"/>
              </a:lnSpc>
              <a:spcBef>
                <a:spcPct val="0"/>
              </a:spcBef>
            </a:pPr>
            <a:r>
              <a:rPr lang="en-US" sz="8799" spc="290">
                <a:solidFill>
                  <a:srgbClr val="000000"/>
                </a:solidFill>
                <a:latin typeface="Ballpoint"/>
              </a:rPr>
              <a:t>SPAG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5435858" y="687910"/>
            <a:ext cx="7694771" cy="2196507"/>
          </a:xfrm>
          <a:custGeom>
            <a:avLst/>
            <a:gdLst/>
            <a:ahLst/>
            <a:cxnLst/>
            <a:rect r="r" b="b" t="t" l="l"/>
            <a:pathLst>
              <a:path h="2196507" w="7694771">
                <a:moveTo>
                  <a:pt x="0" y="0"/>
                </a:moveTo>
                <a:lnTo>
                  <a:pt x="7694771" y="0"/>
                </a:lnTo>
                <a:lnTo>
                  <a:pt x="7694771" y="2196508"/>
                </a:lnTo>
                <a:lnTo>
                  <a:pt x="0" y="21965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4699025" y="3812828"/>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5" id="5"/>
          <p:cNvSpPr/>
          <p:nvPr/>
        </p:nvSpPr>
        <p:spPr>
          <a:xfrm flipH="false" flipV="false" rot="5400000">
            <a:off x="-735828" y="3505208"/>
            <a:ext cx="7146716" cy="5675060"/>
          </a:xfrm>
          <a:custGeom>
            <a:avLst/>
            <a:gdLst/>
            <a:ahLst/>
            <a:cxnLst/>
            <a:rect r="r" b="b" t="t" l="l"/>
            <a:pathLst>
              <a:path h="5675060" w="7146716">
                <a:moveTo>
                  <a:pt x="0" y="0"/>
                </a:moveTo>
                <a:lnTo>
                  <a:pt x="7146716" y="0"/>
                </a:lnTo>
                <a:lnTo>
                  <a:pt x="7146716" y="5675060"/>
                </a:lnTo>
                <a:lnTo>
                  <a:pt x="0" y="5675060"/>
                </a:lnTo>
                <a:lnTo>
                  <a:pt x="0" y="0"/>
                </a:lnTo>
                <a:close/>
              </a:path>
            </a:pathLst>
          </a:custGeom>
          <a:blipFill>
            <a:blip r:embed="rId5"/>
            <a:stretch>
              <a:fillRect l="-3640" t="0" r="-3640" b="0"/>
            </a:stretch>
          </a:blipFill>
        </p:spPr>
      </p:sp>
      <p:sp>
        <p:nvSpPr>
          <p:cNvPr name="Freeform 6" id="6"/>
          <p:cNvSpPr/>
          <p:nvPr/>
        </p:nvSpPr>
        <p:spPr>
          <a:xfrm flipH="false" flipV="false" rot="131805">
            <a:off x="5700995" y="3735013"/>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Freeform 7" id="7"/>
          <p:cNvSpPr/>
          <p:nvPr/>
        </p:nvSpPr>
        <p:spPr>
          <a:xfrm flipH="false" flipV="false" rot="131805">
            <a:off x="25935" y="3263194"/>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Freeform 8" id="8"/>
          <p:cNvSpPr/>
          <p:nvPr/>
        </p:nvSpPr>
        <p:spPr>
          <a:xfrm flipH="false" flipV="false" rot="0">
            <a:off x="6291924" y="5300201"/>
            <a:ext cx="4056168" cy="3454429"/>
          </a:xfrm>
          <a:custGeom>
            <a:avLst/>
            <a:gdLst/>
            <a:ahLst/>
            <a:cxnLst/>
            <a:rect r="r" b="b" t="t" l="l"/>
            <a:pathLst>
              <a:path h="3454429" w="4056168">
                <a:moveTo>
                  <a:pt x="0" y="0"/>
                </a:moveTo>
                <a:lnTo>
                  <a:pt x="4056168" y="0"/>
                </a:lnTo>
                <a:lnTo>
                  <a:pt x="4056168" y="3454429"/>
                </a:lnTo>
                <a:lnTo>
                  <a:pt x="0" y="3454429"/>
                </a:lnTo>
                <a:lnTo>
                  <a:pt x="0" y="0"/>
                </a:lnTo>
                <a:close/>
              </a:path>
            </a:pathLst>
          </a:custGeom>
          <a:blipFill>
            <a:blip r:embed="rId7"/>
            <a:stretch>
              <a:fillRect l="0" t="0" r="0" b="0"/>
            </a:stretch>
          </a:blipFill>
        </p:spPr>
      </p:sp>
      <p:sp>
        <p:nvSpPr>
          <p:cNvPr name="Freeform 9" id="9"/>
          <p:cNvSpPr/>
          <p:nvPr/>
        </p:nvSpPr>
        <p:spPr>
          <a:xfrm flipH="false" flipV="false" rot="0">
            <a:off x="10964956" y="3259584"/>
            <a:ext cx="7178711" cy="3767832"/>
          </a:xfrm>
          <a:custGeom>
            <a:avLst/>
            <a:gdLst/>
            <a:ahLst/>
            <a:cxnLst/>
            <a:rect r="r" b="b" t="t" l="l"/>
            <a:pathLst>
              <a:path h="3767832" w="7178711">
                <a:moveTo>
                  <a:pt x="0" y="0"/>
                </a:moveTo>
                <a:lnTo>
                  <a:pt x="7178711" y="0"/>
                </a:lnTo>
                <a:lnTo>
                  <a:pt x="7178711" y="3767832"/>
                </a:lnTo>
                <a:lnTo>
                  <a:pt x="0" y="3767832"/>
                </a:lnTo>
                <a:lnTo>
                  <a:pt x="0" y="0"/>
                </a:lnTo>
                <a:close/>
              </a:path>
            </a:pathLst>
          </a:custGeom>
          <a:blipFill>
            <a:blip r:embed="rId8"/>
            <a:stretch>
              <a:fillRect l="0" t="0" r="0" b="0"/>
            </a:stretch>
          </a:blipFill>
        </p:spPr>
      </p:sp>
      <p:sp>
        <p:nvSpPr>
          <p:cNvPr name="Freeform 10" id="10"/>
          <p:cNvSpPr/>
          <p:nvPr/>
        </p:nvSpPr>
        <p:spPr>
          <a:xfrm flipH="false" flipV="false" rot="0">
            <a:off x="480018" y="6149645"/>
            <a:ext cx="4898136" cy="1429918"/>
          </a:xfrm>
          <a:custGeom>
            <a:avLst/>
            <a:gdLst/>
            <a:ahLst/>
            <a:cxnLst/>
            <a:rect r="r" b="b" t="t" l="l"/>
            <a:pathLst>
              <a:path h="1429918" w="4898136">
                <a:moveTo>
                  <a:pt x="0" y="0"/>
                </a:moveTo>
                <a:lnTo>
                  <a:pt x="4898136" y="0"/>
                </a:lnTo>
                <a:lnTo>
                  <a:pt x="4898136" y="1429918"/>
                </a:lnTo>
                <a:lnTo>
                  <a:pt x="0" y="1429918"/>
                </a:lnTo>
                <a:lnTo>
                  <a:pt x="0" y="0"/>
                </a:lnTo>
                <a:close/>
              </a:path>
            </a:pathLst>
          </a:custGeom>
          <a:blipFill>
            <a:blip r:embed="rId9"/>
            <a:stretch>
              <a:fillRect l="0" t="0" r="0" b="0"/>
            </a:stretch>
          </a:blipFill>
        </p:spPr>
      </p:sp>
      <p:sp>
        <p:nvSpPr>
          <p:cNvPr name="Freeform 11" id="11"/>
          <p:cNvSpPr/>
          <p:nvPr/>
        </p:nvSpPr>
        <p:spPr>
          <a:xfrm flipH="false" flipV="false" rot="0">
            <a:off x="1183720" y="7415417"/>
            <a:ext cx="3307620" cy="2554766"/>
          </a:xfrm>
          <a:custGeom>
            <a:avLst/>
            <a:gdLst/>
            <a:ahLst/>
            <a:cxnLst/>
            <a:rect r="r" b="b" t="t" l="l"/>
            <a:pathLst>
              <a:path h="2554766" w="3307620">
                <a:moveTo>
                  <a:pt x="0" y="0"/>
                </a:moveTo>
                <a:lnTo>
                  <a:pt x="3307620" y="0"/>
                </a:lnTo>
                <a:lnTo>
                  <a:pt x="3307620" y="2554766"/>
                </a:lnTo>
                <a:lnTo>
                  <a:pt x="0" y="2554766"/>
                </a:lnTo>
                <a:lnTo>
                  <a:pt x="0" y="0"/>
                </a:lnTo>
                <a:close/>
              </a:path>
            </a:pathLst>
          </a:custGeom>
          <a:blipFill>
            <a:blip r:embed="rId10"/>
            <a:stretch>
              <a:fillRect l="0" t="0" r="0" b="0"/>
            </a:stretch>
          </a:blipFill>
        </p:spPr>
      </p:sp>
      <p:sp>
        <p:nvSpPr>
          <p:cNvPr name="TextBox 12" id="12"/>
          <p:cNvSpPr txBox="true"/>
          <p:nvPr/>
        </p:nvSpPr>
        <p:spPr>
          <a:xfrm rot="0">
            <a:off x="2181327" y="164035"/>
            <a:ext cx="13925345"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rPr>
              <a:t>Reading</a:t>
            </a:r>
          </a:p>
        </p:txBody>
      </p:sp>
      <p:sp>
        <p:nvSpPr>
          <p:cNvPr name="TextBox 13" id="13"/>
          <p:cNvSpPr txBox="true"/>
          <p:nvPr/>
        </p:nvSpPr>
        <p:spPr>
          <a:xfrm rot="0">
            <a:off x="99524" y="308718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1</a:t>
            </a:r>
          </a:p>
        </p:txBody>
      </p:sp>
      <p:sp>
        <p:nvSpPr>
          <p:cNvPr name="TextBox 14" id="14"/>
          <p:cNvSpPr txBox="true"/>
          <p:nvPr/>
        </p:nvSpPr>
        <p:spPr>
          <a:xfrm rot="0">
            <a:off x="5963740" y="3513404"/>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rPr>
              <a:t>2</a:t>
            </a:r>
          </a:p>
        </p:txBody>
      </p:sp>
      <p:sp>
        <p:nvSpPr>
          <p:cNvPr name="TextBox 15" id="15"/>
          <p:cNvSpPr txBox="true"/>
          <p:nvPr/>
        </p:nvSpPr>
        <p:spPr>
          <a:xfrm rot="0">
            <a:off x="7253377" y="3734676"/>
            <a:ext cx="3781245"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How To Prepare</a:t>
            </a:r>
          </a:p>
        </p:txBody>
      </p:sp>
      <p:sp>
        <p:nvSpPr>
          <p:cNvPr name="TextBox 16" id="16"/>
          <p:cNvSpPr txBox="true"/>
          <p:nvPr/>
        </p:nvSpPr>
        <p:spPr>
          <a:xfrm rot="0">
            <a:off x="2079384" y="3310716"/>
            <a:ext cx="2144300" cy="1066995"/>
          </a:xfrm>
          <a:prstGeom prst="rect">
            <a:avLst/>
          </a:prstGeom>
        </p:spPr>
        <p:txBody>
          <a:bodyPr anchor="t" rtlCol="false" tIns="0" lIns="0" bIns="0" rIns="0">
            <a:spAutoFit/>
          </a:bodyPr>
          <a:lstStyle/>
          <a:p>
            <a:pPr>
              <a:lnSpc>
                <a:spcPts val="7864"/>
              </a:lnSpc>
              <a:spcBef>
                <a:spcPct val="0"/>
              </a:spcBef>
            </a:pPr>
            <a:r>
              <a:rPr lang="en-US" sz="5617">
                <a:solidFill>
                  <a:srgbClr val="000000"/>
                </a:solidFill>
                <a:latin typeface="Ballpoint"/>
              </a:rPr>
              <a:t>Reading</a:t>
            </a:r>
          </a:p>
        </p:txBody>
      </p:sp>
      <p:sp>
        <p:nvSpPr>
          <p:cNvPr name="TextBox 17" id="17"/>
          <p:cNvSpPr txBox="true"/>
          <p:nvPr/>
        </p:nvSpPr>
        <p:spPr>
          <a:xfrm rot="0">
            <a:off x="525214" y="4406322"/>
            <a:ext cx="4807744" cy="64782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One test paper (50 marks)- 60 mins</a:t>
            </a:r>
          </a:p>
        </p:txBody>
      </p:sp>
      <p:sp>
        <p:nvSpPr>
          <p:cNvPr name="TextBox 18" id="18"/>
          <p:cNvSpPr txBox="true"/>
          <p:nvPr/>
        </p:nvSpPr>
        <p:spPr>
          <a:xfrm rot="0">
            <a:off x="747658" y="4911271"/>
            <a:ext cx="4179744" cy="1238374"/>
          </a:xfrm>
          <a:prstGeom prst="rect">
            <a:avLst/>
          </a:prstGeom>
        </p:spPr>
        <p:txBody>
          <a:bodyPr anchor="t" rtlCol="false" tIns="0" lIns="0" bIns="0" rIns="0">
            <a:spAutoFit/>
          </a:bodyPr>
          <a:lstStyle/>
          <a:p>
            <a:pPr algn="ctr">
              <a:lnSpc>
                <a:spcPts val="4718"/>
              </a:lnSpc>
              <a:spcBef>
                <a:spcPct val="0"/>
              </a:spcBef>
            </a:pPr>
            <a:r>
              <a:rPr lang="en-US" sz="3370" spc="37">
                <a:solidFill>
                  <a:srgbClr val="000000"/>
                </a:solidFill>
                <a:latin typeface="Ballpoint"/>
              </a:rPr>
              <a:t>Three texts to read and an answer booklet to complete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DAF_M3YQT8k</dc:identifier>
  <dcterms:modified xsi:type="dcterms:W3CDTF">2011-08-01T06:04:30Z</dcterms:modified>
  <cp:revision>1</cp:revision>
  <dc:title>Brown and Yellow Scrapbook Brainstorm Presentation</dc:title>
</cp:coreProperties>
</file>